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87" r:id="rId19"/>
    <p:sldId id="388" r:id="rId20"/>
    <p:sldId id="389" r:id="rId21"/>
    <p:sldId id="392" r:id="rId22"/>
    <p:sldId id="281" r:id="rId23"/>
    <p:sldId id="282" r:id="rId24"/>
    <p:sldId id="283" r:id="rId25"/>
    <p:sldId id="395" r:id="rId26"/>
    <p:sldId id="396" r:id="rId27"/>
    <p:sldId id="284" r:id="rId28"/>
    <p:sldId id="285" r:id="rId29"/>
    <p:sldId id="286" r:id="rId30"/>
    <p:sldId id="287" r:id="rId31"/>
    <p:sldId id="288" r:id="rId32"/>
    <p:sldId id="397" r:id="rId33"/>
    <p:sldId id="39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99" r:id="rId47"/>
    <p:sldId id="4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401" r:id="rId87"/>
    <p:sldId id="40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9"/>
    <p:restoredTop sz="54633"/>
  </p:normalViewPr>
  <p:slideViewPr>
    <p:cSldViewPr snapToGrid="0" snapToObjects="1">
      <p:cViewPr>
        <p:scale>
          <a:sx n="30" d="100"/>
          <a:sy n="30" d="100"/>
        </p:scale>
        <p:origin x="1120" y="32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390636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094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01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正式文件：包含用户信息</a:t>
            </a:r>
          </a:p>
          <a:p>
            <a:r>
              <a:rPr lang="zh-CN" altLang="en-US" dirty="0" smtClean="0"/>
              <a:t>目录文件：管理文件系统的系统文件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和输入输出有关，用于</a:t>
            </a:r>
            <a:r>
              <a:rPr lang="en-US" altLang="zh-CN" dirty="0" smtClean="0"/>
              <a:t>I/O</a:t>
            </a:r>
            <a:r>
              <a:rPr lang="zh-CN" altLang="en-US" dirty="0" smtClean="0"/>
              <a:t>设备，</a:t>
            </a:r>
            <a:r>
              <a:rPr lang="zh-CN" altLang="en-US" dirty="0" smtClean="0"/>
              <a:t>打印机，打印出一个一个字符</a:t>
            </a:r>
            <a:endParaRPr lang="zh-CN" altLang="en-US" dirty="0" smtClean="0"/>
          </a:p>
          <a:p>
            <a:r>
              <a:rPr lang="zh-CN" altLang="en-US" dirty="0" smtClean="0"/>
              <a:t>块文件用于磁盘类设备</a:t>
            </a:r>
          </a:p>
        </p:txBody>
      </p:sp>
    </p:spTree>
    <p:extLst>
      <p:ext uri="{BB962C8B-B14F-4D97-AF65-F5344CB8AC3E}">
        <p14:creationId xmlns:p14="http://schemas.microsoft.com/office/powerpoint/2010/main" val="1953136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ASCII</a:t>
            </a:r>
            <a:r>
              <a:rPr lang="zh-CN" altLang="en-US" dirty="0" smtClean="0"/>
              <a:t>也叫做文本文件，就是你用记事本打开看到的都是正常的字符或文字，没有任何的格式，只是一些字符或文字的集合，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.bin</a:t>
            </a:r>
            <a:r>
              <a:rPr lang="zh-CN" altLang="en-US" dirty="0" smtClean="0"/>
              <a:t>文件 没法用记事本打开看到正常的字符的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4821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1910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5394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顺序：磁带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现代操作系统，一旦创建，自动存为随机存取文件</a:t>
            </a:r>
          </a:p>
        </p:txBody>
      </p:sp>
    </p:spTree>
    <p:extLst>
      <p:ext uri="{BB962C8B-B14F-4D97-AF65-F5344CB8AC3E}">
        <p14:creationId xmlns:p14="http://schemas.microsoft.com/office/powerpoint/2010/main" val="1248539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3" name="Shape 4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00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6" name="Shape 5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文件系统通常提供目录或文件夹用于记录文件，许多系统中目录本身也是文件</a:t>
            </a:r>
          </a:p>
          <a:p>
            <a:r>
              <a:rPr lang="en-US" altLang="zh-CN" dirty="0" smtClean="0"/>
              <a:t>PPT</a:t>
            </a:r>
          </a:p>
          <a:p>
            <a:r>
              <a:rPr lang="zh-CN" altLang="en-US" dirty="0" smtClean="0"/>
              <a:t>这一小节我们学习三个点：目录的层次、路径名、目录的操作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位置：文件的存放路径（让用户使用）、在外存中的地址（操作系统使用，对用户不可见）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04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8" name="Shape 5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295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0" name="Shape 6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632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2" name="Shape 6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56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我们这节课来学习第五章，文件系统，文件系统管理是操作系统的重要功能之一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我们这一章主要的内容就是文件的结构、文件的命名、访问、存储、保护和实现方法，都是文件系统设计的主要内容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462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最简单的单层目录</a:t>
            </a:r>
          </a:p>
          <a:p>
            <a:r>
              <a:rPr lang="zh-CN" altLang="en-US" dirty="0" smtClean="0"/>
              <a:t>在整个系统中设置一张目录表，表中包括了所有文件的描述信息。比较简单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相同名字的文件会覆盖，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找一个文件要在所有文件中找，因为只有这一个层级，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100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全校查找，和先查找班级，再班级中在查找</a:t>
            </a:r>
          </a:p>
          <a:p>
            <a:r>
              <a:rPr lang="zh-CN" altLang="en-US" dirty="0" smtClean="0"/>
              <a:t>第一级主目录，给出了用户名和用户子目录所在的位置。第二级用户目录，给出该用户所有文件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928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1" name="Shape 8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521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比如：为列出目录中的所有文件和子目录，程序必须先打开该目录，然后读取其中所有文件的文件名，同，打开和读取文件一样，在读目录之前必须打开目录。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1514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面我们讨论的，主要是从用户的角度讨论的，用户关心的是文件怎样命名，可以进行哪些操作，目录是什么样子的，而实现者感兴趣的是文件和目录是怎样存储的、文件的存储空间是怎样管理的，以及怎样使系统有效而可靠的工作</a:t>
            </a:r>
          </a:p>
          <a:p>
            <a:r>
              <a:rPr lang="zh-CN" altLang="en-US" dirty="0" smtClean="0"/>
              <a:t>这一节我们就学习这些内容，文件系统的实现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5332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0" name="Shape 8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4861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5" name="Shape 9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017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818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3" name="Shape 9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338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8" name="Shape 9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假如，系统规定的簇大小为</a:t>
            </a:r>
            <a:r>
              <a:rPr lang="en-US" altLang="zh-CN" dirty="0" smtClean="0"/>
              <a:t>1KB</a:t>
            </a:r>
            <a:r>
              <a:rPr lang="zh-CN" altLang="en-US" dirty="0" smtClean="0"/>
              <a:t>，则存储</a:t>
            </a:r>
            <a:r>
              <a:rPr lang="en-US" altLang="zh-CN" dirty="0" smtClean="0"/>
              <a:t>5KB</a:t>
            </a:r>
            <a:r>
              <a:rPr lang="zh-CN" altLang="en-US" dirty="0" smtClean="0"/>
              <a:t>大小的文件，需要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个连续的簇。若簇大小为</a:t>
            </a:r>
            <a:r>
              <a:rPr lang="en-US" altLang="zh-CN" dirty="0" smtClean="0"/>
              <a:t>2KB</a:t>
            </a:r>
            <a:r>
              <a:rPr lang="zh-CN" altLang="en-US" dirty="0" smtClean="0"/>
              <a:t>，则存储</a:t>
            </a:r>
            <a:r>
              <a:rPr lang="en-US" altLang="zh-CN" dirty="0" smtClean="0"/>
              <a:t>5KB</a:t>
            </a:r>
            <a:r>
              <a:rPr lang="zh-CN" altLang="en-US" dirty="0" smtClean="0"/>
              <a:t>大小的文件需要分配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个连续的簇，最后一个簇中，有</a:t>
            </a:r>
            <a:r>
              <a:rPr lang="en-US" altLang="zh-CN" dirty="0" smtClean="0"/>
              <a:t>1KB</a:t>
            </a:r>
            <a:r>
              <a:rPr lang="zh-CN" altLang="en-US" dirty="0" smtClean="0"/>
              <a:t>的磁盘空间将不能使用，下一个文件要从一个新的簇开始。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40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这一小节讨论的是文件系统的用户接口，就是用户可以看见和使用的文件系统部分，主要包括文件的命名、类型、属性和对文件的操作。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107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6" name="Shape 10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给定第一块大的簇号，就可以找到任何其他块号的簇，因为是连续的。</a:t>
            </a:r>
          </a:p>
          <a:p>
            <a:r>
              <a:rPr lang="zh-CN" altLang="en-US" dirty="0" smtClean="0"/>
              <a:t>只需要寻找一次第一个块，之后不需要寻找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806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3" name="Shape 10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随着时间的推移，磁盘会变得零碎，当删除文件时，文件所占的簇被释放，这些空闲的连续簇形成“空洞”。随着磁盘的使用，磁盘上会有许多空洞，当磁盘被充满而有需要创建新文件是，需要挑选大小合适的空洞存入文件，这时候就需要知道该文件的最终大小，但是很多情况下，一个文件的最终大小事无法预知的，比如录入一个文档，文档的内容有多少，需要占用多大空间都是未知的，那这个时候就会比较麻烦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059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0" name="Shape 10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5805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5" name="Shape 10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某文件的数据信息需占用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个簇，第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块数据存储在</a:t>
            </a:r>
            <a:r>
              <a:rPr lang="en-US" altLang="zh-CN" dirty="0" smtClean="0"/>
              <a:t>4</a:t>
            </a:r>
            <a:r>
              <a:rPr lang="zh-CN" altLang="en-US" dirty="0" smtClean="0"/>
              <a:t>号簇中，第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块数据存储在</a:t>
            </a:r>
            <a:r>
              <a:rPr lang="en-US" altLang="zh-CN" dirty="0" smtClean="0"/>
              <a:t>7</a:t>
            </a:r>
            <a:r>
              <a:rPr lang="zh-CN" altLang="en-US" dirty="0" smtClean="0"/>
              <a:t>号簇中，，，，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号簇的起始字节存放了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号数据块所在簇的簇号</a:t>
            </a:r>
            <a:r>
              <a:rPr lang="en-US" altLang="zh-CN" dirty="0" smtClean="0"/>
              <a:t>7</a:t>
            </a:r>
            <a:r>
              <a:rPr lang="zh-CN" altLang="en-US" dirty="0" smtClean="0"/>
              <a:t>，</a:t>
            </a:r>
            <a:r>
              <a:rPr lang="en-US" altLang="zh-CN" dirty="0" smtClean="0"/>
              <a:t>7</a:t>
            </a:r>
            <a:r>
              <a:rPr lang="zh-CN" altLang="en-US" dirty="0" smtClean="0"/>
              <a:t>号簇的起始字节中存放</a:t>
            </a:r>
            <a:r>
              <a:rPr lang="en-US" altLang="zh-CN" dirty="0" smtClean="0"/>
              <a:t>2</a:t>
            </a:r>
            <a:r>
              <a:rPr lang="zh-CN" altLang="en-US" dirty="0" smtClean="0"/>
              <a:t>号数据块所在簇的簇号</a:t>
            </a:r>
            <a:r>
              <a:rPr lang="en-US" altLang="zh-CN" dirty="0" smtClean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279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2" name="Shape 10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除了最后一块中的内部碎片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需要三个簇，现在没有连续的三个，都是一个一个分散的 也可以用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917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9" name="Shape 10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29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6" name="Shape 1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023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3" name="Shape 1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一个文件使用了簇号为 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12</a:t>
            </a:r>
            <a:r>
              <a:rPr lang="zh-CN" altLang="en-US" dirty="0" smtClean="0"/>
              <a:t>的磁盘块，那么怎么表示呢？开始是第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块，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的下一块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访问文件时，只需从内存文件分配表中顺着某种链接关系查找簇的簇号，不管文件有多大，在目录项中只需要记录文件的第一块数据所在的簇号，根据它查找到文件的所有块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（微软磁盘操作系统）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044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2" name="Shape 1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8704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5" name="Shape 1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462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填空题</a:t>
            </a:r>
          </a:p>
          <a:p>
            <a:r>
              <a:rPr lang="zh-CN" altLang="en-US" dirty="0" smtClean="0"/>
              <a:t>先来说说文件的命名，文件命名为用户提供了简单、直观的文件访问方式，使用户在访问文件时不用了解信息存储的方法、位置等细节，只需要给出要访问的文件名。</a:t>
            </a:r>
          </a:p>
          <a:p>
            <a:r>
              <a:rPr lang="zh-CN" altLang="en-US" dirty="0" smtClean="0"/>
              <a:t>那么，不同的文件系统为文件命名的规则略有不同，但是，所有的操作系统都允许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0148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0" name="Shape 1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给定一个文件的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结点，就可能找到文件的所有块，，系统打开文件时，将文件的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结点从磁盘读入内存，</a:t>
            </a:r>
            <a:endParaRPr lang="en-US" altLang="zh-CN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当访问文件时，系统先根据文件名搜索文件所在的目录文件，从该文件对应的目录项中找到文件的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结点号，</a:t>
            </a:r>
            <a:endParaRPr lang="en-US" altLang="zh-CN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根据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结点号从磁盘中将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结点信息读入内存，文件在磁盘中的地址信息都存放在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结点中。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510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5" name="Shape 1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如果每个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结点只能存储固定数量的磁盘地址，那么当一个文件比较大，所含簇的数目太多时，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结点将无法记录所有的簇号。一个解决方案是 采用间接地址，就是使一个“磁盘地址”不存放数据块，而是存放簇号。对于一个大文件，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结点内的其中一个地址是一次间接块的簇号，文件再大的话氦可以使用二次间接，三次间接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112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EXT2</a:t>
            </a:r>
            <a:r>
              <a:rPr lang="zh-CN" altLang="en-US" dirty="0" smtClean="0"/>
              <a:t>第二代扩展文件系统（英语：</a:t>
            </a:r>
            <a:r>
              <a:rPr lang="en-US" altLang="zh-CN" dirty="0" smtClean="0"/>
              <a:t>second extended filesystem</a:t>
            </a:r>
            <a:r>
              <a:rPr lang="zh-CN" altLang="en-US" dirty="0" smtClean="0"/>
              <a:t>，缩写为 </a:t>
            </a:r>
            <a:r>
              <a:rPr lang="en-US" altLang="zh-CN" dirty="0" smtClean="0"/>
              <a:t>ext2</a:t>
            </a:r>
            <a:r>
              <a:rPr lang="zh-CN" altLang="en-US" dirty="0" smtClean="0"/>
              <a:t>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427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0499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9" name="Shape 13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658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4" name="Shape 13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windows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NTFS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7997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9" name="Shape 13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i="0" dirty="0" smtClean="0"/>
              <a:t>32</a:t>
            </a:r>
            <a:r>
              <a:rPr lang="zh-CN" altLang="en-US" i="0" dirty="0" smtClean="0"/>
              <a:t>字节</a:t>
            </a:r>
          </a:p>
          <a:p>
            <a:r>
              <a:rPr lang="zh-CN" altLang="en-US" i="0" dirty="0" smtClean="0"/>
              <a:t>控制程序或监控程序，是最有代表性的单用户单任务微机操作系统</a:t>
            </a:r>
          </a:p>
          <a:p>
            <a:r>
              <a:rPr lang="en-US" altLang="zh-CN" i="0" dirty="0" smtClean="0"/>
              <a:t>CP</a:t>
            </a:r>
            <a:r>
              <a:rPr lang="zh-CN" altLang="en-US" i="0" dirty="0" smtClean="0"/>
              <a:t>／</a:t>
            </a:r>
            <a:r>
              <a:rPr lang="en-US" altLang="zh-CN" i="0" dirty="0" smtClean="0"/>
              <a:t>M</a:t>
            </a:r>
            <a:r>
              <a:rPr lang="zh-CN" altLang="en-US" i="0" dirty="0" smtClean="0"/>
              <a:t>是一个微机操作系统，他只有一层目录，因此只有一个目录文件，要查找文件名，就是在这个唯一的目录文件中找到文件对应的目录项，从目录项中获得文件存放的磁盘地址。</a:t>
            </a:r>
          </a:p>
          <a:p>
            <a:endParaRPr lang="en-US" i="0" dirty="0" smtClean="0"/>
          </a:p>
          <a:p>
            <a:r>
              <a:rPr lang="zh-CN" altLang="en-US" i="0" dirty="0" smtClean="0"/>
              <a:t>用户码：记录了文件所有者，文件名，扩展名，类型，范围：从范围可以知道某目录项是文件的第几个目录项，因为一个很大的文件，簇的数量比较多，在一个目录项中记录不下，</a:t>
            </a:r>
          </a:p>
          <a:p>
            <a:pPr>
              <a:defRPr i="1"/>
            </a:pPr>
            <a:r>
              <a:rPr lang="zh-CN" altLang="en-US" i="0" dirty="0" smtClean="0"/>
              <a:t>块数：文件实际使用的簇的数量；最后</a:t>
            </a:r>
            <a:r>
              <a:rPr lang="en-US" altLang="zh-CN" i="0" dirty="0" smtClean="0"/>
              <a:t>16</a:t>
            </a:r>
            <a:r>
              <a:rPr lang="zh-CN" altLang="en-US" i="0" dirty="0" smtClean="0"/>
              <a:t>个域记录了簇号</a:t>
            </a:r>
          </a:p>
          <a:p>
            <a:endParaRPr i="0" dirty="0"/>
          </a:p>
        </p:txBody>
      </p:sp>
    </p:spTree>
    <p:extLst>
      <p:ext uri="{BB962C8B-B14F-4D97-AF65-F5344CB8AC3E}">
        <p14:creationId xmlns:p14="http://schemas.microsoft.com/office/powerpoint/2010/main" val="15164612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6" name="Shape 1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文件分配表</a:t>
            </a:r>
            <a:r>
              <a:rPr lang="en-US" altLang="zh-CN" dirty="0" smtClean="0"/>
              <a:t>FAT</a:t>
            </a:r>
            <a:r>
              <a:rPr lang="zh-CN" altLang="en-US" dirty="0" smtClean="0"/>
              <a:t>是管理磁盘空间的一种数据结构，用在以链接方式存储文件的系统中记录磁盘分配和追踪空白磁盘块，整个磁盘仅设一张</a:t>
            </a:r>
            <a:r>
              <a:rPr lang="en-US" altLang="zh-CN" dirty="0" smtClean="0"/>
              <a:t>FAT</a:t>
            </a:r>
            <a:r>
              <a:rPr lang="zh-CN" altLang="en-US" dirty="0" smtClean="0"/>
              <a:t>表，</a:t>
            </a:r>
          </a:p>
          <a:p>
            <a:r>
              <a:rPr lang="en-US" altLang="zh-CN" dirty="0" smtClean="0"/>
              <a:t>FAT</a:t>
            </a:r>
            <a:r>
              <a:rPr lang="zh-CN" altLang="en-US" dirty="0" smtClean="0"/>
              <a:t>文件系统有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个版本：</a:t>
            </a:r>
            <a:r>
              <a:rPr lang="en-US" altLang="zh-CN" dirty="0" smtClean="0"/>
              <a:t>FAT-12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FAT-16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FAT-32</a:t>
            </a:r>
            <a:r>
              <a:rPr lang="zh-CN" altLang="en-US" dirty="0" smtClean="0"/>
              <a:t>，取决于用多少个二进制位存放簇号。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9112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7" name="Shape 14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Unix</a:t>
            </a:r>
            <a:r>
              <a:rPr lang="zh-CN" altLang="en-US" dirty="0" smtClean="0"/>
              <a:t>中采用的目录非常简单，每个目录项只包含一个文件名及其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结点号，有关文件类型、长度、时间、所有者和簇号等信息都放在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结点中。当打开某个文件时，文件系统必须要获得文件名并且定位到文件所在的第一个簇。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304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3" name="Shape 1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磁盘空间管理是文件系统的重要功能，包括记录空闲磁盘信息，设计文件的存放方式，以及规定文件系统的簇大小等内容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50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一般情况下，文件名也可以出现数字和一些特殊字符，下划线、感叹号这些都可以</a:t>
            </a:r>
          </a:p>
          <a:p>
            <a:r>
              <a:rPr lang="zh-CN" altLang="en-US" dirty="0" smtClean="0"/>
              <a:t>现在许多文件系统可以支持长达</a:t>
            </a:r>
            <a:r>
              <a:rPr lang="en-US" altLang="zh-CN" dirty="0" smtClean="0"/>
              <a:t>255</a:t>
            </a:r>
            <a:r>
              <a:rPr lang="zh-CN" altLang="en-US" dirty="0" smtClean="0"/>
              <a:t>个字符的文件名</a:t>
            </a:r>
          </a:p>
          <a:p>
            <a:r>
              <a:rPr lang="zh-CN" altLang="en-US" dirty="0" smtClean="0"/>
              <a:t>文件的命名规则和文件名的长度在文件系统设计时确定</a:t>
            </a:r>
          </a:p>
          <a:p>
            <a:r>
              <a:rPr lang="zh-CN" altLang="en-US" dirty="0" smtClean="0"/>
              <a:t>选择和填空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这是文件的命名，接下来说一说文件的结构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4545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02" name="Shape 1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那么簇的大小应该是多少？</a:t>
            </a:r>
          </a:p>
          <a:p>
            <a:r>
              <a:rPr lang="zh-CN" altLang="en-US" dirty="0" smtClean="0"/>
              <a:t>一个很小的文件，可能一个字节，也要占用一个簇的空间，浪费磁盘空间</a:t>
            </a:r>
          </a:p>
          <a:p>
            <a:r>
              <a:rPr lang="zh-CN" altLang="en-US" dirty="0" smtClean="0"/>
              <a:t>大多数文件会跨越多个簇，访问的时候会比较麻烦，因为磁盘的磁头需要寻找不同的簇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84345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0" name="Shape 15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确定了簇大小之后，下一个问题是怎样跟踪记录空闲簇</a:t>
            </a:r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用一些空闲簇存放空闲簇的簇号，一个簇存放尽可能多的空闲簇的簇号，并专门留出最后几个字节存放指向下一个存放空闲簇的指针，对于</a:t>
            </a:r>
            <a:r>
              <a:rPr lang="en-US" altLang="zh-CN" dirty="0" smtClean="0"/>
              <a:t>1KB</a:t>
            </a:r>
            <a:r>
              <a:rPr lang="zh-CN" altLang="en-US" dirty="0" smtClean="0"/>
              <a:t>大小的簇，可以存放</a:t>
            </a:r>
            <a:r>
              <a:rPr lang="en-US" altLang="zh-CN" dirty="0" smtClean="0"/>
              <a:t>256</a:t>
            </a:r>
            <a:r>
              <a:rPr lang="zh-CN" altLang="en-US" dirty="0" smtClean="0"/>
              <a:t>个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位的簇号，有一个存放指向下一个块的指针。</a:t>
            </a:r>
          </a:p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31952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Shape 15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3" name="Shape 15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哪一个更省空间？？位图方法所用空间少，因为每个簇只用一个二进制位标识，而在左边链接表方法中，每一个簇号都要用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060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4" name="Shape 16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4692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Shape 16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9" name="Shape 16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167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21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也称为流式文件，比如文本文件</a:t>
            </a:r>
          </a:p>
          <a:p>
            <a:r>
              <a:rPr lang="zh-CN" altLang="en-US" dirty="0" smtClean="0"/>
              <a:t>是指对文件内信息不再划分单位，它是依次的一串字符流构成的文件。操作系统不知道也不关心文件内容是什么，操作系统见到的就是字节。</a:t>
            </a:r>
          </a:p>
          <a:p>
            <a:r>
              <a:rPr lang="zh-CN" altLang="en-US" dirty="0" smtClean="0"/>
              <a:t>想往里面加个信息很方便，因为他没有固定的结构。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是用户把文件内的信息按逻辑上独立的含义划分信息单位，每个单位称为一个逻辑记录（简称记录）。</a:t>
            </a:r>
          </a:p>
          <a:p>
            <a:r>
              <a:rPr lang="zh-CN" altLang="en-US" dirty="0" smtClean="0"/>
              <a:t>构成文件的基本单位是具有固定长度的记录，每个记录有其内部结构。</a:t>
            </a:r>
          </a:p>
          <a:p>
            <a:r>
              <a:rPr lang="zh-CN" altLang="en-US" dirty="0" smtClean="0"/>
              <a:t>有结构文件（例如数据库表）：有一组相似的记录组成，又称为“记录式文件”</a:t>
            </a:r>
          </a:p>
          <a:p>
            <a:endParaRPr lang="zh-CN" altLang="en-US"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244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966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在这种文件结构中，基本操作是获取具有特定关键字的记录，增加记录时，由操作系统决定记录在文件中的存放位置。在一些处理商业数据的大型计算机中获得了广泛应用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0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3" name="正文级别 1…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 数字 章节名"/>
          <p:cNvSpPr>
            <a:spLocks noGrp="1"/>
          </p:cNvSpPr>
          <p:nvPr>
            <p:ph type="body" sz="quarter" idx="13"/>
          </p:nvPr>
        </p:nvSpPr>
        <p:spPr>
          <a:xfrm>
            <a:off x="10348019" y="12765819"/>
            <a:ext cx="3687962" cy="67310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数字 章节名</a:t>
            </a:r>
          </a:p>
        </p:txBody>
      </p:sp>
      <p:sp>
        <p:nvSpPr>
          <p:cNvPr id="22" name="正文"/>
          <p:cNvSpPr>
            <a:spLocks noGrp="1"/>
          </p:cNvSpPr>
          <p:nvPr>
            <p:ph type="body" sz="quarter" idx="14"/>
          </p:nvPr>
        </p:nvSpPr>
        <p:spPr>
          <a:xfrm>
            <a:off x="11499849" y="6369050"/>
            <a:ext cx="1384301" cy="977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正文</a:t>
            </a:r>
          </a:p>
        </p:txBody>
      </p:sp>
      <p:sp>
        <p:nvSpPr>
          <p:cNvPr id="2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6"/>
            </a:gs>
            <a:gs pos="64540">
              <a:srgbClr val="F0F0F0"/>
            </a:gs>
            <a:gs pos="88179">
              <a:srgbClr val="FAFAFA"/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标题文本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jpe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jpe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jpe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屏幕快照 2018-04-02 下午6.56.08.png" descr="屏幕快照 2018-04-02 下午6.56.08.png"/>
          <p:cNvPicPr>
            <a:picLocks noChangeAspect="1"/>
          </p:cNvPicPr>
          <p:nvPr/>
        </p:nvPicPr>
        <p:blipFill>
          <a:blip r:embed="rId2">
            <a:alphaModFix amt="25178"/>
            <a:extLst/>
          </a:blip>
          <a:srcRect t="2705" b="1395"/>
          <a:stretch>
            <a:fillRect/>
          </a:stretch>
        </p:blipFill>
        <p:spPr>
          <a:xfrm>
            <a:off x="329282" y="3071342"/>
            <a:ext cx="23691984" cy="7362757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操作系统概论"/>
          <p:cNvSpPr/>
          <p:nvPr/>
        </p:nvSpPr>
        <p:spPr>
          <a:xfrm>
            <a:off x="6932612" y="5481167"/>
            <a:ext cx="10518776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36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操作系统概论</a:t>
            </a:r>
          </a:p>
        </p:txBody>
      </p:sp>
      <p:sp>
        <p:nvSpPr>
          <p:cNvPr id="48" name="Introduction to Operating System"/>
          <p:cNvSpPr/>
          <p:nvPr/>
        </p:nvSpPr>
        <p:spPr>
          <a:xfrm>
            <a:off x="6915819" y="8023514"/>
            <a:ext cx="10518777" cy="945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Introduction to Operating System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32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33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134" name="文件结构"/>
          <p:cNvSpPr/>
          <p:nvPr/>
        </p:nvSpPr>
        <p:spPr>
          <a:xfrm>
            <a:off x="657848" y="2435551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文件结构</a:t>
            </a:r>
          </a:p>
        </p:txBody>
      </p:sp>
      <p:pic>
        <p:nvPicPr>
          <p:cNvPr id="136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38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sp>
        <p:nvSpPr>
          <p:cNvPr id="139" name="无结构字节序列…"/>
          <p:cNvSpPr/>
          <p:nvPr/>
        </p:nvSpPr>
        <p:spPr>
          <a:xfrm>
            <a:off x="964911" y="4078996"/>
            <a:ext cx="4748531" cy="1892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无结构字节序列</a:t>
            </a:r>
          </a:p>
          <a:p>
            <a:r>
              <a:t>（流式文件）</a:t>
            </a:r>
          </a:p>
        </p:txBody>
      </p:sp>
      <p:sp>
        <p:nvSpPr>
          <p:cNvPr id="140" name="固定长度记录序列"/>
          <p:cNvSpPr/>
          <p:nvPr/>
        </p:nvSpPr>
        <p:spPr>
          <a:xfrm>
            <a:off x="9588500" y="4523496"/>
            <a:ext cx="520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固定长度记录序列</a:t>
            </a:r>
          </a:p>
        </p:txBody>
      </p:sp>
      <p:sp>
        <p:nvSpPr>
          <p:cNvPr id="141" name="树形结构"/>
          <p:cNvSpPr/>
          <p:nvPr/>
        </p:nvSpPr>
        <p:spPr>
          <a:xfrm>
            <a:off x="18670558" y="4523496"/>
            <a:ext cx="2667001" cy="1003301"/>
          </a:xfrm>
          <a:prstGeom prst="rect">
            <a:avLst/>
          </a:prstGeom>
          <a:ln w="12700">
            <a:solidFill>
              <a:srgbClr val="000000">
                <a:alpha val="20211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树形结构</a:t>
            </a:r>
          </a:p>
        </p:txBody>
      </p:sp>
      <p:graphicFrame>
        <p:nvGraphicFramePr>
          <p:cNvPr id="142" name="表格"/>
          <p:cNvGraphicFramePr/>
          <p:nvPr/>
        </p:nvGraphicFramePr>
        <p:xfrm>
          <a:off x="2124013" y="6509804"/>
          <a:ext cx="1921125" cy="601239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921125"/>
              </a:tblGrid>
              <a:tr h="75154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75154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75154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75154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75154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75154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75154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75154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43" name="表格"/>
          <p:cNvGraphicFramePr/>
          <p:nvPr/>
        </p:nvGraphicFramePr>
        <p:xfrm>
          <a:off x="11315700" y="6509804"/>
          <a:ext cx="1752600" cy="601239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752600"/>
              </a:tblGrid>
              <a:tr h="120247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120247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120247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120247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1202479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4" name="一个字节"/>
          <p:cNvSpPr/>
          <p:nvPr/>
        </p:nvSpPr>
        <p:spPr>
          <a:xfrm>
            <a:off x="5767158" y="6426199"/>
            <a:ext cx="2260601" cy="863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一个字节</a:t>
            </a:r>
          </a:p>
        </p:txBody>
      </p:sp>
      <p:sp>
        <p:nvSpPr>
          <p:cNvPr id="145" name="一个记录"/>
          <p:cNvSpPr/>
          <p:nvPr/>
        </p:nvSpPr>
        <p:spPr>
          <a:xfrm>
            <a:off x="14411523" y="6674876"/>
            <a:ext cx="2260601" cy="863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一个记录</a:t>
            </a:r>
          </a:p>
        </p:txBody>
      </p:sp>
      <p:sp>
        <p:nvSpPr>
          <p:cNvPr id="146" name="线条"/>
          <p:cNvSpPr/>
          <p:nvPr/>
        </p:nvSpPr>
        <p:spPr>
          <a:xfrm>
            <a:off x="3572005" y="6858000"/>
            <a:ext cx="1752601" cy="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7" name="线条"/>
          <p:cNvSpPr/>
          <p:nvPr/>
        </p:nvSpPr>
        <p:spPr>
          <a:xfrm>
            <a:off x="12167699" y="7106676"/>
            <a:ext cx="175260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48" name="Windows…"/>
          <p:cNvSpPr/>
          <p:nvPr/>
        </p:nvSpPr>
        <p:spPr>
          <a:xfrm>
            <a:off x="5684430" y="4339346"/>
            <a:ext cx="242605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t>Windows</a:t>
            </a:r>
          </a:p>
          <a:p>
            <a:pPr>
              <a:defRPr sz="4200"/>
            </a:pPr>
            <a:r>
              <a:t>Linux</a:t>
            </a:r>
          </a:p>
        </p:txBody>
      </p:sp>
      <p:sp>
        <p:nvSpPr>
          <p:cNvPr id="149" name="优点…"/>
          <p:cNvSpPr/>
          <p:nvPr/>
        </p:nvSpPr>
        <p:spPr>
          <a:xfrm>
            <a:off x="4429491" y="8577620"/>
            <a:ext cx="3604618" cy="1533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/>
            </a:pPr>
            <a:r>
              <a:rPr dirty="0"/>
              <a:t>优点</a:t>
            </a:r>
          </a:p>
          <a:p>
            <a:pPr>
              <a:defRPr sz="4800">
                <a:solidFill>
                  <a:schemeClr val="accent5"/>
                </a:solidFill>
              </a:defRPr>
            </a:pP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灵活性</a:t>
            </a:r>
            <a:endParaRPr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0" name="中心思想…"/>
          <p:cNvSpPr/>
          <p:nvPr/>
        </p:nvSpPr>
        <p:spPr>
          <a:xfrm>
            <a:off x="13468091" y="8214252"/>
            <a:ext cx="7831948" cy="260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/>
            </a:pPr>
            <a:r>
              <a:rPr dirty="0"/>
              <a:t>中心思想</a:t>
            </a:r>
          </a:p>
          <a:p>
            <a:pPr>
              <a:defRPr sz="4800">
                <a:solidFill>
                  <a:schemeClr val="accent5"/>
                </a:solidFill>
              </a:defRPr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读</a:t>
            </a:r>
            <a:r>
              <a:rPr dirty="0"/>
              <a:t>操作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返回</a:t>
            </a:r>
            <a:r>
              <a:rPr dirty="0"/>
              <a:t>一个记录</a:t>
            </a:r>
          </a:p>
          <a:p>
            <a:pPr>
              <a:defRPr sz="4800">
                <a:solidFill>
                  <a:schemeClr val="accent5"/>
                </a:solidFill>
              </a:defRPr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写</a:t>
            </a:r>
            <a:r>
              <a:rPr dirty="0"/>
              <a:t>操作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重写或追加</a:t>
            </a:r>
            <a:r>
              <a:rPr dirty="0"/>
              <a:t>一个记录</a:t>
            </a:r>
          </a:p>
        </p:txBody>
      </p:sp>
      <p:sp>
        <p:nvSpPr>
          <p:cNvPr id="23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Linux的EXT2文件系统的一个i结点包括15个地址项，每个地址项存32位地址（4个字节），用其中12个地址项存直接地址；一个地址项存一次间接地址；一个地址项存二次间接地址，一个地址项存三次间接地址。当簇大小为2KB时，Ext2能管理的文件的最大长度是多少？"/>
          <p:cNvSpPr/>
          <p:nvPr/>
        </p:nvSpPr>
        <p:spPr>
          <a:xfrm>
            <a:off x="1120249" y="611312"/>
            <a:ext cx="2214350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Linux的EXT2文件系统的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一个i结点包括15个地址项</a:t>
            </a:r>
            <a:r>
              <a:t>，每个地址项存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32位</a:t>
            </a:r>
            <a:r>
              <a:t>地址（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4个字节</a:t>
            </a:r>
            <a:r>
              <a:t>），用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其中12个地址项存直接地址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一个地址项存一次间接地址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一个地址项存二次间接地址</a:t>
            </a:r>
            <a:r>
              <a:t>，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一个地址项存三次间接地址</a:t>
            </a:r>
            <a:r>
              <a:t>。当簇大小为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2KB</a:t>
            </a:r>
            <a:r>
              <a:t>时，Ext2能管理的文件的最大长度是多少？</a:t>
            </a:r>
          </a:p>
        </p:txBody>
      </p:sp>
      <p:sp>
        <p:nvSpPr>
          <p:cNvPr id="1277" name="答案：…"/>
          <p:cNvSpPr/>
          <p:nvPr/>
        </p:nvSpPr>
        <p:spPr>
          <a:xfrm>
            <a:off x="1227140" y="5270622"/>
            <a:ext cx="21041016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答案：</a:t>
            </a:r>
          </a:p>
          <a:p>
            <a:pPr algn="l"/>
            <a:r>
              <a:rPr dirty="0"/>
              <a:t>每个簇能存放的簇号数量：</a:t>
            </a:r>
            <a:r>
              <a:rPr dirty="0" smtClean="0"/>
              <a:t>2KB=2</a:t>
            </a:r>
            <a:r>
              <a:rPr lang="mr-IN" dirty="0" smtClean="0"/>
              <a:t>*</a:t>
            </a:r>
            <a:r>
              <a:rPr dirty="0" smtClean="0"/>
              <a:t>1024B=2048B，2048B/4B=512</a:t>
            </a:r>
            <a:r>
              <a:rPr dirty="0"/>
              <a:t>（个）</a:t>
            </a:r>
          </a:p>
          <a:p>
            <a:pPr algn="l"/>
            <a:endParaRPr dirty="0"/>
          </a:p>
          <a:p>
            <a:pPr algn="l"/>
            <a:r>
              <a:rPr dirty="0"/>
              <a:t>12个直接地址能访问的磁盘空间大小：</a:t>
            </a:r>
            <a:r>
              <a:rPr dirty="0" smtClean="0"/>
              <a:t>12</a:t>
            </a:r>
            <a:r>
              <a:rPr lang="mr-IN" dirty="0" smtClean="0"/>
              <a:t>*</a:t>
            </a:r>
            <a:r>
              <a:rPr dirty="0" smtClean="0"/>
              <a:t>2KB=24KB</a:t>
            </a:r>
            <a:endParaRPr dirty="0"/>
          </a:p>
          <a:p>
            <a:pPr algn="l"/>
            <a:r>
              <a:rPr dirty="0"/>
              <a:t>一个一次间接地址能访问的磁盘空间大小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2KB=1MB</a:t>
            </a:r>
            <a:endParaRPr dirty="0"/>
          </a:p>
          <a:p>
            <a:pPr algn="l"/>
            <a:r>
              <a:rPr dirty="0"/>
              <a:t>一个二次间接地址能访问的磁盘空间大小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2KB=512MB</a:t>
            </a:r>
            <a:endParaRPr dirty="0"/>
          </a:p>
          <a:p>
            <a:pPr algn="l"/>
            <a:r>
              <a:rPr dirty="0"/>
              <a:t>一个三次间接地址能访问的磁盘空间大小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2KB=256GB</a:t>
            </a:r>
            <a:endParaRPr dirty="0"/>
          </a:p>
          <a:p>
            <a:pPr algn="l"/>
            <a:endParaRPr dirty="0"/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EXT2能管理的文件的最大长度是24KB+1MB+512MB+256GB。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Linux的EXT2文件系统的一个i结点包括15个地址项，每个地址项存32位地址（4个字节），用其中12个地址项存直接地址；一个地址项存一次间接地址；一个地址项存二次间接地址，一个地址项存三次间接地址。当簇大小为2KB时，Ext2能管理的文件的最大长度是多少？"/>
          <p:cNvSpPr/>
          <p:nvPr/>
        </p:nvSpPr>
        <p:spPr>
          <a:xfrm>
            <a:off x="1120249" y="611312"/>
            <a:ext cx="2214350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Linux的EXT2文件系统的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一个i结点包括15个地址项</a:t>
            </a:r>
            <a:r>
              <a:t>，每个地址项存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32位</a:t>
            </a:r>
            <a:r>
              <a:t>地址（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4个字节</a:t>
            </a:r>
            <a:r>
              <a:t>），用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其中12个地址项存直接地址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一个地址项存一次间接地址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一个地址项存二次间接地址</a:t>
            </a:r>
            <a:r>
              <a:t>，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一个地址项存三次间接地址</a:t>
            </a:r>
            <a:r>
              <a:t>。当簇大小为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2KB</a:t>
            </a:r>
            <a:r>
              <a:t>时，Ext2能管理的文件的最大长度是多少？</a:t>
            </a:r>
          </a:p>
        </p:txBody>
      </p:sp>
      <p:sp>
        <p:nvSpPr>
          <p:cNvPr id="1280" name="答案：…"/>
          <p:cNvSpPr/>
          <p:nvPr/>
        </p:nvSpPr>
        <p:spPr>
          <a:xfrm>
            <a:off x="1227140" y="5270622"/>
            <a:ext cx="21041016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答案：</a:t>
            </a:r>
          </a:p>
          <a:p>
            <a:pPr algn="l"/>
            <a:r>
              <a:rPr dirty="0"/>
              <a:t>每个簇能存放的簇号数量：</a:t>
            </a:r>
            <a:r>
              <a:rPr dirty="0" smtClean="0"/>
              <a:t>2KB=2</a:t>
            </a:r>
            <a:r>
              <a:rPr lang="mr-IN" dirty="0" smtClean="0"/>
              <a:t>*</a:t>
            </a:r>
            <a:r>
              <a:rPr dirty="0" smtClean="0"/>
              <a:t>1024B=2048B，2048B/4B=512</a:t>
            </a:r>
            <a:r>
              <a:rPr dirty="0"/>
              <a:t>（个）</a:t>
            </a:r>
          </a:p>
          <a:p>
            <a:pPr algn="l"/>
            <a:endParaRPr dirty="0"/>
          </a:p>
          <a:p>
            <a:pPr algn="l"/>
            <a:r>
              <a:rPr dirty="0"/>
              <a:t>12个直接地址能访问的磁盘空间大小：</a:t>
            </a:r>
            <a:r>
              <a:rPr dirty="0" smtClean="0"/>
              <a:t>12</a:t>
            </a:r>
            <a:r>
              <a:rPr lang="mr-IN" dirty="0" smtClean="0"/>
              <a:t>*</a:t>
            </a:r>
            <a:r>
              <a:rPr dirty="0" smtClean="0"/>
              <a:t>2KB=24KB</a:t>
            </a:r>
            <a:endParaRPr dirty="0"/>
          </a:p>
          <a:p>
            <a:pPr algn="l"/>
            <a:r>
              <a:rPr dirty="0"/>
              <a:t>一个一次间接地址能访问的磁盘空间大小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2KB=1MB</a:t>
            </a:r>
            <a:endParaRPr dirty="0"/>
          </a:p>
          <a:p>
            <a:pPr algn="l"/>
            <a:r>
              <a:rPr dirty="0"/>
              <a:t>一个二次间接地址能访问的磁盘空间大小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2KB=512MB</a:t>
            </a:r>
            <a:endParaRPr dirty="0"/>
          </a:p>
          <a:p>
            <a:pPr algn="l"/>
            <a:r>
              <a:rPr dirty="0"/>
              <a:t>一个三次间接地址能访问的磁盘空间大小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2KB=256GB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EXT2能管理的文件的最大长度是24KB+1MB+512MB+256GB。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Linux的EXT2文件系统的一个i结点包括15个地址项，每个地址项存32位地址（4个字节），用其中12个地址项存直接地址；一个地址项存一次间接地址；一个地址项存二次间接地址，一个地址项存三次间接地址。当簇大小为2KB时，Ext2能管理的文件的最大长度是多少？"/>
          <p:cNvSpPr/>
          <p:nvPr/>
        </p:nvSpPr>
        <p:spPr>
          <a:xfrm>
            <a:off x="1120249" y="611312"/>
            <a:ext cx="2214350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Linux的EXT2文件系统的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一个i结点包括15个地址项</a:t>
            </a:r>
            <a:r>
              <a:t>，每个地址项存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32位</a:t>
            </a:r>
            <a:r>
              <a:t>地址（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4个字节</a:t>
            </a:r>
            <a:r>
              <a:t>），用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其中12个地址项存直接地址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一个地址项存一次间接地址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一个地址项存二次间接地址</a:t>
            </a:r>
            <a:r>
              <a:t>，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一个地址项存三次间接地址</a:t>
            </a:r>
            <a:r>
              <a:t>。当簇大小为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2KB</a:t>
            </a:r>
            <a:r>
              <a:t>时，Ext2能管理的文件的最大长度是多少？</a:t>
            </a:r>
          </a:p>
        </p:txBody>
      </p:sp>
      <p:sp>
        <p:nvSpPr>
          <p:cNvPr id="1283" name="答案：…"/>
          <p:cNvSpPr/>
          <p:nvPr/>
        </p:nvSpPr>
        <p:spPr>
          <a:xfrm>
            <a:off x="1227140" y="5270622"/>
            <a:ext cx="21041016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答案：</a:t>
            </a:r>
          </a:p>
          <a:p>
            <a:pPr algn="l"/>
            <a:r>
              <a:rPr dirty="0"/>
              <a:t>每个簇能存放的簇号数量：</a:t>
            </a:r>
            <a:r>
              <a:rPr dirty="0" smtClean="0"/>
              <a:t>2KB=2</a:t>
            </a:r>
            <a:r>
              <a:rPr lang="mr-IN" dirty="0" smtClean="0"/>
              <a:t>*</a:t>
            </a:r>
            <a:r>
              <a:rPr dirty="0" smtClean="0"/>
              <a:t>1024B=2048B，2048B/4B=512</a:t>
            </a:r>
            <a:r>
              <a:rPr dirty="0"/>
              <a:t>（个）</a:t>
            </a:r>
          </a:p>
          <a:p>
            <a:pPr algn="l"/>
            <a:endParaRPr dirty="0"/>
          </a:p>
          <a:p>
            <a:pPr algn="l"/>
            <a:r>
              <a:rPr dirty="0"/>
              <a:t>12个直接地址能访问的磁盘空间大小：</a:t>
            </a:r>
            <a:r>
              <a:rPr dirty="0" smtClean="0"/>
              <a:t>12</a:t>
            </a:r>
            <a:r>
              <a:rPr lang="mr-IN" dirty="0" smtClean="0"/>
              <a:t>*</a:t>
            </a:r>
            <a:r>
              <a:rPr dirty="0" smtClean="0"/>
              <a:t>2KB=24KB</a:t>
            </a:r>
            <a:endParaRPr dirty="0"/>
          </a:p>
          <a:p>
            <a:pPr algn="l"/>
            <a:r>
              <a:rPr dirty="0"/>
              <a:t>一个一次间接地址能访问的磁盘空间大小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2KB=1MB</a:t>
            </a:r>
            <a:endParaRPr dirty="0"/>
          </a:p>
          <a:p>
            <a:pPr algn="l"/>
            <a:r>
              <a:rPr dirty="0"/>
              <a:t>一个二次间接地址能访问的磁盘空间大小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2KB=512MB</a:t>
            </a:r>
            <a:endParaRPr dirty="0"/>
          </a:p>
          <a:p>
            <a:pPr algn="l"/>
            <a:r>
              <a:rPr dirty="0"/>
              <a:t>一个三次间接地址能访问的磁盘空间大小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2KB=256GB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EXT2能管理的文件的最大长度是24KB+1MB+512MB+256GB。</a:t>
            </a:r>
          </a:p>
        </p:txBody>
      </p:sp>
      <p:sp>
        <p:nvSpPr>
          <p:cNvPr id="1284" name="簇大小转换为B"/>
          <p:cNvSpPr/>
          <p:nvPr/>
        </p:nvSpPr>
        <p:spPr>
          <a:xfrm>
            <a:off x="9957136" y="4814655"/>
            <a:ext cx="395602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簇大小转换为B</a:t>
            </a:r>
          </a:p>
        </p:txBody>
      </p:sp>
      <p:sp>
        <p:nvSpPr>
          <p:cNvPr id="1285" name="转换为B的簇／地址的字节数=簇号数量"/>
          <p:cNvSpPr/>
          <p:nvPr/>
        </p:nvSpPr>
        <p:spPr>
          <a:xfrm>
            <a:off x="15763713" y="4414605"/>
            <a:ext cx="760726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转换为B的簇／地址的字节数=簇号数量</a:t>
            </a:r>
          </a:p>
        </p:txBody>
      </p:sp>
      <p:sp>
        <p:nvSpPr>
          <p:cNvPr id="1286" name="直接地址项个数✖️簇大小"/>
          <p:cNvSpPr/>
          <p:nvPr/>
        </p:nvSpPr>
        <p:spPr>
          <a:xfrm>
            <a:off x="17283931" y="7387270"/>
            <a:ext cx="6097823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直接地址项个数</a:t>
            </a:r>
            <a:r>
              <a:rPr lang="mr-IN" dirty="0" smtClean="0"/>
              <a:t>*</a:t>
            </a:r>
            <a:r>
              <a:rPr dirty="0" smtClean="0"/>
              <a:t>簇大小</a:t>
            </a:r>
            <a:endParaRPr dirty="0"/>
          </a:p>
        </p:txBody>
      </p:sp>
      <p:sp>
        <p:nvSpPr>
          <p:cNvPr id="1287" name="间接地址项个数✖️簇号数量（1次间接乘1次，2次间接乘2次，以此类推）✖️簇大小"/>
          <p:cNvSpPr/>
          <p:nvPr/>
        </p:nvSpPr>
        <p:spPr>
          <a:xfrm>
            <a:off x="1737215" y="10625913"/>
            <a:ext cx="2090957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间接地址项个数</a:t>
            </a:r>
            <a:r>
              <a:rPr lang="mr-IN" dirty="0" smtClean="0"/>
              <a:t>*</a:t>
            </a:r>
            <a:r>
              <a:rPr dirty="0" smtClean="0"/>
              <a:t>簇号数量</a:t>
            </a:r>
            <a:r>
              <a:rPr dirty="0"/>
              <a:t>（1次间接乘1次，2次间接乘2次，以此类推</a:t>
            </a:r>
            <a:r>
              <a:rPr dirty="0" smtClean="0"/>
              <a:t>）</a:t>
            </a:r>
            <a:r>
              <a:rPr lang="mr-IN" dirty="0" smtClean="0"/>
              <a:t>*</a:t>
            </a:r>
            <a:r>
              <a:rPr dirty="0" smtClean="0"/>
              <a:t>簇大小</a:t>
            </a:r>
            <a:endParaRPr dirty="0"/>
          </a:p>
        </p:txBody>
      </p:sp>
      <p:pic>
        <p:nvPicPr>
          <p:cNvPr id="1288" name="圆角矩形" descr="圆角矩形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68560" y="4835711"/>
            <a:ext cx="6847105" cy="2131149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289" name="圆角矩形" descr="圆角矩形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02561" y="4301531"/>
            <a:ext cx="7529573" cy="262669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290" name="圆角矩形" descr="圆角矩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0393" y="8423529"/>
            <a:ext cx="22674273" cy="297295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291" name="圆角矩形" descr="圆角矩形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44448" y="7342956"/>
            <a:ext cx="11640218" cy="1137718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92" name="以上结果相加"/>
          <p:cNvSpPr/>
          <p:nvPr/>
        </p:nvSpPr>
        <p:spPr>
          <a:xfrm>
            <a:off x="18962709" y="12106530"/>
            <a:ext cx="35433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以上结果相加</a:t>
            </a:r>
          </a:p>
        </p:txBody>
      </p:sp>
      <p:sp>
        <p:nvSpPr>
          <p:cNvPr id="13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某文件系统的i结点包括12个地址项，每个地址项存64位地址（8个字节），其中10个地址项用来存直接地址，一个地址项存一次间接地址，一个地址项存二次间接地址，当簇大小为4KB时，请问，系统能管理的单个文件最大长度是多少？（请写出计算的中间步骤）。"/>
          <p:cNvSpPr/>
          <p:nvPr/>
        </p:nvSpPr>
        <p:spPr>
          <a:xfrm>
            <a:off x="1106837" y="1061483"/>
            <a:ext cx="22170327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某文件系统的i结点包括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12</a:t>
            </a:r>
            <a:r>
              <a:t>个地址项，每个地址项存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64</a:t>
            </a:r>
            <a:r>
              <a:t>位地址（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8</a:t>
            </a:r>
            <a:r>
              <a:t>个字节），其中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10</a:t>
            </a:r>
            <a:r>
              <a:t>个地址项用来存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一次间接地址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二次间接地址</a:t>
            </a:r>
            <a:r>
              <a:t>，当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簇大小为4KB</a:t>
            </a:r>
            <a:r>
              <a:t>时，请问，系统能管理的单个文件最大长度是多少？（请写出计算的中间步骤）。</a:t>
            </a:r>
          </a:p>
        </p:txBody>
      </p:sp>
      <p:sp>
        <p:nvSpPr>
          <p:cNvPr id="3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簇大小：4KB=4✖️1024B=4096B 每个簇能存放的簇号数量：4096B/8B=512个…"/>
          <p:cNvSpPr/>
          <p:nvPr/>
        </p:nvSpPr>
        <p:spPr>
          <a:xfrm>
            <a:off x="1166018" y="6418156"/>
            <a:ext cx="21743131" cy="53149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簇大小：</a:t>
            </a:r>
            <a:r>
              <a:rPr dirty="0" smtClean="0"/>
              <a:t>4KB=4</a:t>
            </a:r>
            <a:r>
              <a:rPr lang="mr-IN" dirty="0" smtClean="0"/>
              <a:t>*</a:t>
            </a:r>
            <a:r>
              <a:rPr dirty="0" smtClean="0"/>
              <a:t>1024B=4096B </a:t>
            </a:r>
            <a:r>
              <a:rPr dirty="0"/>
              <a:t>每个簇能存放的簇号数量：4096B/8B=512个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 </a:t>
            </a:r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10个直接地址项能访问的磁盘空间大小：104KB=40KB； </a:t>
            </a:r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1个一次间接地址项能访问的磁盘空间大小：5124KB=2MB； </a:t>
            </a:r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1个二次间接地址项能访问的磁盘空间大小：5125124KB=1GB； </a:t>
            </a:r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所以，系统能管理的单个文件最大长度是40KB+2MB+1GB。</a:t>
            </a:r>
          </a:p>
        </p:txBody>
      </p:sp>
      <p:sp>
        <p:nvSpPr>
          <p:cNvPr id="1297" name="某文件系统的i结点包括12个地址项，每个地址项存64位地址（8个字节），其中10个地址项用来存直接地址，一个地址项存一次间接地址，一个地址项存二次间接地址，当簇大小为4KB时，请问，系统能管理的单个文件最大长度是多少？（请写出计算的中间步骤）。"/>
          <p:cNvSpPr/>
          <p:nvPr/>
        </p:nvSpPr>
        <p:spPr>
          <a:xfrm>
            <a:off x="1106837" y="1061483"/>
            <a:ext cx="22170327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某文件系统的i结点包括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12</a:t>
            </a:r>
            <a:r>
              <a:t>个地址项，每个地址项存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64</a:t>
            </a:r>
            <a:r>
              <a:t>位地址（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8</a:t>
            </a:r>
            <a:r>
              <a:t>个字节），其中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10</a:t>
            </a:r>
            <a:r>
              <a:t>个地址项用来存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一次间接地址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二次间接地址</a:t>
            </a:r>
            <a:r>
              <a:t>，当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簇大小为4KB</a:t>
            </a:r>
            <a:r>
              <a:t>时，请问，系统能管理的单个文件最大长度是多少？（请写出计算的中间步骤）。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簇大小：4KB=4✖️1024B=4096B 每个簇能存放的簇号数量：4096B/8B=512个…"/>
          <p:cNvSpPr/>
          <p:nvPr/>
        </p:nvSpPr>
        <p:spPr>
          <a:xfrm>
            <a:off x="1166018" y="6418156"/>
            <a:ext cx="21743131" cy="53149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簇大小：</a:t>
            </a:r>
            <a:r>
              <a:rPr dirty="0" smtClean="0"/>
              <a:t>4KB=4</a:t>
            </a:r>
            <a:r>
              <a:rPr lang="mr-IN" dirty="0" smtClean="0"/>
              <a:t>*</a:t>
            </a:r>
            <a:r>
              <a:rPr dirty="0" smtClean="0"/>
              <a:t>1024B=4096B </a:t>
            </a:r>
            <a:r>
              <a:rPr dirty="0"/>
              <a:t>每个簇能存放的簇号数量：4096B/8B=512个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10个</a:t>
            </a:r>
            <a:r>
              <a:rPr dirty="0">
                <a:solidFill>
                  <a:schemeClr val="accent5"/>
                </a:solidFill>
              </a:rPr>
              <a:t>直接</a:t>
            </a:r>
            <a:r>
              <a:rPr dirty="0"/>
              <a:t>地址项能访问的磁盘空间大小：</a:t>
            </a:r>
            <a:r>
              <a:rPr dirty="0" smtClean="0"/>
              <a:t>10</a:t>
            </a:r>
            <a:r>
              <a:rPr lang="mr-IN" dirty="0" smtClean="0"/>
              <a:t>*</a:t>
            </a:r>
            <a:r>
              <a:rPr dirty="0" smtClean="0"/>
              <a:t>4KB=40KB</a:t>
            </a:r>
            <a:r>
              <a:rPr dirty="0"/>
              <a:t>； </a:t>
            </a:r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1个一次间接地址项能访问的磁盘空间大小：5124KB=2MB； </a:t>
            </a:r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1个二次间接地址项能访问的磁盘空间大小：5125124KB=1GB； </a:t>
            </a:r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所以，系统能管理的单个文件最大长度是40KB+2MB+1GB。</a:t>
            </a:r>
          </a:p>
        </p:txBody>
      </p:sp>
      <p:sp>
        <p:nvSpPr>
          <p:cNvPr id="1300" name="某文件系统的i结点包括12个地址项，每个地址项存64位地址（8个字节），其中10个地址项用来存直接地址，一个地址项存一次间接地址，一个地址项存二次间接地址，当簇大小为4KB时，请问，系统能管理的单个文件最大长度是多少？（请写出计算的中间步骤）。"/>
          <p:cNvSpPr/>
          <p:nvPr/>
        </p:nvSpPr>
        <p:spPr>
          <a:xfrm>
            <a:off x="1106837" y="1061483"/>
            <a:ext cx="22170327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某文件系统的i结点包括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12</a:t>
            </a:r>
            <a:r>
              <a:t>个地址项，每个地址项存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64</a:t>
            </a:r>
            <a:r>
              <a:t>位地址（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8</a:t>
            </a:r>
            <a:r>
              <a:t>个字节），其中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10</a:t>
            </a:r>
            <a:r>
              <a:t>个地址项用来存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一次间接地址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二次间接地址</a:t>
            </a:r>
            <a:r>
              <a:t>，当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簇大小为4KB</a:t>
            </a:r>
            <a:r>
              <a:t>时，请问，系统能管理的单个文件最大长度是多少？（请写出计算的中间步骤）。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簇大小：4KB=4✖️1024B=4096B 每个簇能存放的簇号数量：4096B/8B=512个…"/>
          <p:cNvSpPr/>
          <p:nvPr/>
        </p:nvSpPr>
        <p:spPr>
          <a:xfrm>
            <a:off x="1166018" y="6418156"/>
            <a:ext cx="21743131" cy="53149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簇大小：</a:t>
            </a:r>
            <a:r>
              <a:rPr dirty="0" smtClean="0"/>
              <a:t>4KB=4</a:t>
            </a:r>
            <a:r>
              <a:rPr lang="mr-IN" dirty="0" smtClean="0"/>
              <a:t>*</a:t>
            </a:r>
            <a:r>
              <a:rPr dirty="0" smtClean="0"/>
              <a:t>1024B=4096B </a:t>
            </a:r>
            <a:r>
              <a:rPr dirty="0"/>
              <a:t>每个簇能存放的簇号数量：4096B/8B=512个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10个</a:t>
            </a:r>
            <a:r>
              <a:rPr dirty="0">
                <a:solidFill>
                  <a:schemeClr val="accent5"/>
                </a:solidFill>
              </a:rPr>
              <a:t>直接</a:t>
            </a:r>
            <a:r>
              <a:rPr dirty="0"/>
              <a:t>地址项能访问的磁盘空间大小：</a:t>
            </a:r>
            <a:r>
              <a:rPr dirty="0" smtClean="0"/>
              <a:t>10</a:t>
            </a:r>
            <a:r>
              <a:rPr lang="mr-IN" dirty="0" smtClean="0"/>
              <a:t>*</a:t>
            </a:r>
            <a:r>
              <a:rPr dirty="0" smtClean="0"/>
              <a:t>4KB=40KB</a:t>
            </a:r>
            <a:r>
              <a:rPr dirty="0"/>
              <a:t>；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</a:t>
            </a:r>
            <a:r>
              <a:rPr dirty="0">
                <a:solidFill>
                  <a:schemeClr val="accent5"/>
                </a:solidFill>
              </a:rPr>
              <a:t>一次间接</a:t>
            </a:r>
            <a:r>
              <a:rPr dirty="0"/>
              <a:t>地址项能访问的磁盘空间大小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4KB=2MB</a:t>
            </a:r>
            <a:r>
              <a:rPr dirty="0"/>
              <a:t>； </a:t>
            </a:r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1个二次间接地址项能访问的磁盘空间大小：5125124KB=1GB； </a:t>
            </a:r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所以，系统能管理的单个文件最大长度是40KB+2MB+1GB。</a:t>
            </a:r>
          </a:p>
        </p:txBody>
      </p:sp>
      <p:sp>
        <p:nvSpPr>
          <p:cNvPr id="1303" name="某文件系统的i结点包括12个地址项，每个地址项存64位地址（8个字节），其中10个地址项用来存直接地址，一个地址项存一次间接地址，一个地址项存二次间接地址，当簇大小为4KB时，请问，系统能管理的单个文件最大长度是多少？（请写出计算的中间步骤）。"/>
          <p:cNvSpPr/>
          <p:nvPr/>
        </p:nvSpPr>
        <p:spPr>
          <a:xfrm>
            <a:off x="1106837" y="1061483"/>
            <a:ext cx="22170327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某文件系统的i结点包括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12</a:t>
            </a:r>
            <a:r>
              <a:t>个地址项，每个地址项存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64</a:t>
            </a:r>
            <a:r>
              <a:t>位地址（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8</a:t>
            </a:r>
            <a:r>
              <a:t>个字节），其中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10</a:t>
            </a:r>
            <a:r>
              <a:t>个地址项用来存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一次间接地址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二次间接地址</a:t>
            </a:r>
            <a:r>
              <a:t>，当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簇大小为4KB</a:t>
            </a:r>
            <a:r>
              <a:t>时，请问，系统能管理的单个文件最大长度是多少？（请写出计算的中间步骤）。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簇大小：4KB=4✖️1024B=4096B 每个簇能存放的簇号数量：4096B/8B=512个…"/>
          <p:cNvSpPr/>
          <p:nvPr/>
        </p:nvSpPr>
        <p:spPr>
          <a:xfrm>
            <a:off x="1166018" y="6418156"/>
            <a:ext cx="21743131" cy="53149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簇大小：</a:t>
            </a:r>
            <a:r>
              <a:rPr dirty="0" smtClean="0"/>
              <a:t>4KB=4</a:t>
            </a:r>
            <a:r>
              <a:rPr lang="mr-IN" dirty="0" smtClean="0"/>
              <a:t>*</a:t>
            </a:r>
            <a:r>
              <a:rPr dirty="0" smtClean="0"/>
              <a:t>1024B=4096B </a:t>
            </a:r>
            <a:r>
              <a:rPr dirty="0"/>
              <a:t>每个簇能存放的簇号数量：4096B/8B=512个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10个</a:t>
            </a:r>
            <a:r>
              <a:rPr dirty="0">
                <a:solidFill>
                  <a:schemeClr val="accent5"/>
                </a:solidFill>
              </a:rPr>
              <a:t>直接</a:t>
            </a:r>
            <a:r>
              <a:rPr dirty="0"/>
              <a:t>地址项能访问的磁盘空间大小：</a:t>
            </a:r>
            <a:r>
              <a:rPr dirty="0" smtClean="0"/>
              <a:t>10</a:t>
            </a:r>
            <a:r>
              <a:rPr lang="mr-IN" dirty="0" smtClean="0"/>
              <a:t>*</a:t>
            </a:r>
            <a:r>
              <a:rPr dirty="0" smtClean="0"/>
              <a:t>4KB=40KB</a:t>
            </a:r>
            <a:r>
              <a:rPr dirty="0"/>
              <a:t>；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</a:t>
            </a:r>
            <a:r>
              <a:rPr dirty="0">
                <a:solidFill>
                  <a:schemeClr val="accent5"/>
                </a:solidFill>
              </a:rPr>
              <a:t>一次间接</a:t>
            </a:r>
            <a:r>
              <a:rPr dirty="0"/>
              <a:t>地址项能访问的磁盘空间大小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4KB=2MB</a:t>
            </a:r>
            <a:r>
              <a:rPr dirty="0"/>
              <a:t>；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</a:t>
            </a:r>
            <a:r>
              <a:rPr dirty="0">
                <a:solidFill>
                  <a:schemeClr val="accent5"/>
                </a:solidFill>
              </a:rPr>
              <a:t>二次间接</a:t>
            </a:r>
            <a:r>
              <a:rPr dirty="0"/>
              <a:t>地址项能访问的磁盘空间大小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4KB=1GB</a:t>
            </a:r>
            <a:r>
              <a:rPr dirty="0"/>
              <a:t>；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 defTabSz="821531">
              <a:defRPr sz="4800">
                <a:solidFill>
                  <a:srgbClr val="FFFFFF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所以，系统能管理的单个文件最大长度是40KB+2MB+1GB。</a:t>
            </a:r>
          </a:p>
        </p:txBody>
      </p:sp>
      <p:sp>
        <p:nvSpPr>
          <p:cNvPr id="1306" name="某文件系统的i结点包括12个地址项，每个地址项存64位地址（8个字节），其中10个地址项用来存直接地址，一个地址项存一次间接地址，一个地址项存二次间接地址，当簇大小为4KB时，请问，系统能管理的单个文件最大长度是多少？（请写出计算的中间步骤）。"/>
          <p:cNvSpPr/>
          <p:nvPr/>
        </p:nvSpPr>
        <p:spPr>
          <a:xfrm>
            <a:off x="1106837" y="1061483"/>
            <a:ext cx="22170327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某文件系统的i结点包括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12</a:t>
            </a:r>
            <a:r>
              <a:t>个地址项，每个地址项存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64</a:t>
            </a:r>
            <a:r>
              <a:t>位地址（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8</a:t>
            </a:r>
            <a:r>
              <a:t>个字节），其中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10</a:t>
            </a:r>
            <a:r>
              <a:t>个地址项用来存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一次间接地址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二次间接地址</a:t>
            </a:r>
            <a:r>
              <a:t>，当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簇大小为4KB</a:t>
            </a:r>
            <a:r>
              <a:t>时，请问，系统能管理的单个文件最大长度是多少？（请写出计算的中间步骤）。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簇大小：4KB=4✖️1024B=4096B 每个簇能存放的簇号数量：4096B/8B=512个…"/>
          <p:cNvSpPr/>
          <p:nvPr/>
        </p:nvSpPr>
        <p:spPr>
          <a:xfrm>
            <a:off x="1166018" y="6418156"/>
            <a:ext cx="21743131" cy="531491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簇大小：</a:t>
            </a:r>
            <a:r>
              <a:rPr dirty="0" smtClean="0"/>
              <a:t>4KB=4</a:t>
            </a:r>
            <a:r>
              <a:rPr lang="mr-IN" dirty="0" smtClean="0"/>
              <a:t>*</a:t>
            </a:r>
            <a:r>
              <a:rPr dirty="0" smtClean="0"/>
              <a:t>1024B=4096B </a:t>
            </a:r>
            <a:r>
              <a:rPr dirty="0"/>
              <a:t>每个簇能存放的簇号数量：4096B/8B=512个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10个</a:t>
            </a:r>
            <a:r>
              <a:rPr dirty="0">
                <a:solidFill>
                  <a:schemeClr val="accent5"/>
                </a:solidFill>
              </a:rPr>
              <a:t>直接</a:t>
            </a:r>
            <a:r>
              <a:rPr dirty="0"/>
              <a:t>地址项能访问的磁盘空间大小：</a:t>
            </a:r>
            <a:r>
              <a:rPr dirty="0" smtClean="0"/>
              <a:t>10</a:t>
            </a:r>
            <a:r>
              <a:rPr lang="mr-IN" dirty="0" smtClean="0"/>
              <a:t>*</a:t>
            </a:r>
            <a:r>
              <a:rPr dirty="0" smtClean="0"/>
              <a:t>4KB=40KB</a:t>
            </a:r>
            <a:r>
              <a:rPr dirty="0"/>
              <a:t>；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</a:t>
            </a:r>
            <a:r>
              <a:rPr dirty="0">
                <a:solidFill>
                  <a:schemeClr val="accent5"/>
                </a:solidFill>
              </a:rPr>
              <a:t>一次间接</a:t>
            </a:r>
            <a:r>
              <a:rPr dirty="0"/>
              <a:t>地址项能访问的磁盘空间大小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4KB=2MB</a:t>
            </a:r>
            <a:r>
              <a:rPr dirty="0"/>
              <a:t>；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1个</a:t>
            </a:r>
            <a:r>
              <a:rPr dirty="0">
                <a:solidFill>
                  <a:schemeClr val="accent5"/>
                </a:solidFill>
              </a:rPr>
              <a:t>二次间接</a:t>
            </a:r>
            <a:r>
              <a:rPr dirty="0"/>
              <a:t>地址项能访问的磁盘空间大小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4KB=1GB</a:t>
            </a:r>
            <a:r>
              <a:rPr dirty="0"/>
              <a:t>； </a:t>
            </a:r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dirty="0"/>
              <a:t>所以，系统能管理的单个文件最大长度是40KB+2MB+1GB。</a:t>
            </a:r>
          </a:p>
        </p:txBody>
      </p:sp>
      <p:sp>
        <p:nvSpPr>
          <p:cNvPr id="1309" name="某文件系统的i结点包括12个地址项，每个地址项存64位地址（8个字节），其中10个地址项用来存直接地址，一个地址项存一次间接地址，一个地址项存二次间接地址，当簇大小为4KB时，请问，系统能管理的单个文件最大长度是多少？（请写出计算的中间步骤）。"/>
          <p:cNvSpPr/>
          <p:nvPr/>
        </p:nvSpPr>
        <p:spPr>
          <a:xfrm>
            <a:off x="1106837" y="1061483"/>
            <a:ext cx="22170327" cy="349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821531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某文件系统的i结点包括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12</a:t>
            </a:r>
            <a:r>
              <a:t>个地址项，每个地址项存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64</a:t>
            </a:r>
            <a:r>
              <a:t>位地址（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8</a:t>
            </a:r>
            <a:r>
              <a:t>个字节），其中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10</a:t>
            </a:r>
            <a:r>
              <a:t>个地址项用来存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一次间接地址</a:t>
            </a:r>
            <a:r>
              <a:t>，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一个</a:t>
            </a:r>
            <a:r>
              <a:t>地址项存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二次间接地址</a:t>
            </a:r>
            <a:r>
              <a:t>，当</a:t>
            </a:r>
            <a:r>
              <a:rPr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簇大小为4KB</a:t>
            </a:r>
            <a:r>
              <a:t>时，请问，系统能管理的单个文件最大长度是多少？（请写出计算的中间步骤）。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2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313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315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317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318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319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320" name="连续分配"/>
          <p:cNvSpPr/>
          <p:nvPr/>
        </p:nvSpPr>
        <p:spPr>
          <a:xfrm>
            <a:off x="1610965" y="2822951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连续分配</a:t>
            </a:r>
          </a:p>
        </p:txBody>
      </p:sp>
      <p:sp>
        <p:nvSpPr>
          <p:cNvPr id="1321" name="磁盘链接表"/>
          <p:cNvSpPr/>
          <p:nvPr/>
        </p:nvSpPr>
        <p:spPr>
          <a:xfrm>
            <a:off x="1610965" y="5532558"/>
            <a:ext cx="330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磁盘链接表</a:t>
            </a:r>
          </a:p>
        </p:txBody>
      </p:sp>
      <p:sp>
        <p:nvSpPr>
          <p:cNvPr id="1322" name="内存的链接分配表"/>
          <p:cNvSpPr/>
          <p:nvPr/>
        </p:nvSpPr>
        <p:spPr>
          <a:xfrm>
            <a:off x="1610965" y="8242165"/>
            <a:ext cx="520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内存的链接分配表</a:t>
            </a:r>
          </a:p>
        </p:txBody>
      </p:sp>
      <p:sp>
        <p:nvSpPr>
          <p:cNvPr id="1323" name="i-结点"/>
          <p:cNvSpPr/>
          <p:nvPr/>
        </p:nvSpPr>
        <p:spPr>
          <a:xfrm>
            <a:off x="1593236" y="10951772"/>
            <a:ext cx="1784884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i-结点</a:t>
            </a:r>
          </a:p>
        </p:txBody>
      </p:sp>
      <p:sp>
        <p:nvSpPr>
          <p:cNvPr id="1324" name="为每个文件构造簇的链接表"/>
          <p:cNvSpPr/>
          <p:nvPr/>
        </p:nvSpPr>
        <p:spPr>
          <a:xfrm>
            <a:off x="5627700" y="5551608"/>
            <a:ext cx="773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为每个文件构造簇的链接表</a:t>
            </a:r>
          </a:p>
        </p:txBody>
      </p:sp>
      <p:sp>
        <p:nvSpPr>
          <p:cNvPr id="1325" name="将文件所在的磁盘的簇号放在内存的表里"/>
          <p:cNvSpPr/>
          <p:nvPr/>
        </p:nvSpPr>
        <p:spPr>
          <a:xfrm>
            <a:off x="7628720" y="8248515"/>
            <a:ext cx="1154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将文件所在的磁盘的簇号放在内存的表里</a:t>
            </a:r>
          </a:p>
        </p:txBody>
      </p:sp>
      <p:sp>
        <p:nvSpPr>
          <p:cNvPr id="1326" name="为每个文件赋予一个被称为i结点的数据结构"/>
          <p:cNvSpPr/>
          <p:nvPr/>
        </p:nvSpPr>
        <p:spPr>
          <a:xfrm>
            <a:off x="4332463" y="10958122"/>
            <a:ext cx="1232027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为每个文件赋予一个被称为i结点的数据结构</a:t>
            </a:r>
          </a:p>
        </p:txBody>
      </p:sp>
      <p:sp>
        <p:nvSpPr>
          <p:cNvPr id="1327" name="把每个文件作为一连串的数据块放在磁盘上"/>
          <p:cNvSpPr/>
          <p:nvPr/>
        </p:nvSpPr>
        <p:spPr>
          <a:xfrm>
            <a:off x="5029253" y="2829301"/>
            <a:ext cx="1217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把每个文件作为一连串的数据块放在磁盘上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Chapter 4 文件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文件管理</a:t>
            </a:r>
          </a:p>
        </p:txBody>
      </p:sp>
      <p:graphicFrame>
        <p:nvGraphicFramePr>
          <p:cNvPr id="156" name="表格"/>
          <p:cNvGraphicFramePr/>
          <p:nvPr/>
        </p:nvGraphicFramePr>
        <p:xfrm>
          <a:off x="3381602" y="2935434"/>
          <a:ext cx="17620792" cy="7845128"/>
        </p:xfrm>
        <a:graphic>
          <a:graphicData uri="http://schemas.openxmlformats.org/drawingml/2006/table">
            <a:tbl>
              <a:tblPr firstCol="1">
                <a:tableStyleId>{33BA23B1-9221-436E-865A-0063620EA4FD}</a:tableStyleId>
              </a:tblPr>
              <a:tblGrid>
                <a:gridCol w="2517256"/>
                <a:gridCol w="2517256"/>
                <a:gridCol w="2517256"/>
                <a:gridCol w="2517256"/>
                <a:gridCol w="2517256"/>
                <a:gridCol w="2517256"/>
                <a:gridCol w="2517256"/>
              </a:tblGrid>
              <a:tr h="809312">
                <a:tc rowSpan="2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记录号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67C85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学号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67C85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姓名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67C85"/>
                    </a:solidFill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班级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67C85"/>
                    </a:solidFill>
                  </a:tcPr>
                </a:tc>
                <a:tc grid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各科成绩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67C8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84695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语文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英语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操作系统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67C85"/>
                    </a:solidFill>
                  </a:tcPr>
                </a:tc>
              </a:tr>
              <a:tr h="152406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王小明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一班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75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57549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王小华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一班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92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52216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王小月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二班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81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56713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王小双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三班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70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75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80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157" name="圆角矩形" descr="圆角矩形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75541" y="4663409"/>
            <a:ext cx="17432918" cy="13716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8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2654695">
            <a:off x="2110995" y="4920121"/>
            <a:ext cx="1292847" cy="352235"/>
          </a:xfrm>
          <a:prstGeom prst="rect">
            <a:avLst/>
          </a:prstGeom>
        </p:spPr>
      </p:pic>
      <p:sp>
        <p:nvSpPr>
          <p:cNvPr id="160" name="一条记录"/>
          <p:cNvSpPr/>
          <p:nvPr/>
        </p:nvSpPr>
        <p:spPr>
          <a:xfrm>
            <a:off x="569835" y="3838137"/>
            <a:ext cx="1491358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一条记录</a:t>
            </a:r>
          </a:p>
        </p:txBody>
      </p:sp>
      <p:sp>
        <p:nvSpPr>
          <p:cNvPr id="161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pic>
        <p:nvPicPr>
          <p:cNvPr id="163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2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2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333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334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335" name="实现文件"/>
          <p:cNvSpPr/>
          <p:nvPr/>
        </p:nvSpPr>
        <p:spPr>
          <a:xfrm>
            <a:off x="830549" y="2711296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336" name="实现目录"/>
          <p:cNvSpPr/>
          <p:nvPr/>
        </p:nvSpPr>
        <p:spPr>
          <a:xfrm>
            <a:off x="830549" y="6223000"/>
            <a:ext cx="4889439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实现目录</a:t>
            </a:r>
          </a:p>
        </p:txBody>
      </p:sp>
      <p:sp>
        <p:nvSpPr>
          <p:cNvPr id="1337" name="磁盘空间管理"/>
          <p:cNvSpPr/>
          <p:nvPr/>
        </p:nvSpPr>
        <p:spPr>
          <a:xfrm>
            <a:off x="830549" y="9734703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磁盘空间管理</a:t>
            </a:r>
          </a:p>
        </p:txBody>
      </p:sp>
      <p:sp>
        <p:nvSpPr>
          <p:cNvPr id="133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340" name="箭头"/>
          <p:cNvSpPr/>
          <p:nvPr/>
        </p:nvSpPr>
        <p:spPr>
          <a:xfrm>
            <a:off x="6329467" y="6223000"/>
            <a:ext cx="1423808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31" y="14256"/>
                </a:moveTo>
                <a:lnTo>
                  <a:pt x="12331" y="21600"/>
                </a:lnTo>
                <a:lnTo>
                  <a:pt x="0" y="10800"/>
                </a:lnTo>
                <a:lnTo>
                  <a:pt x="12331" y="0"/>
                </a:lnTo>
                <a:lnTo>
                  <a:pt x="1233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34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345" name="实现目录"/>
          <p:cNvSpPr/>
          <p:nvPr/>
        </p:nvSpPr>
        <p:spPr>
          <a:xfrm>
            <a:off x="830549" y="47183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实现目录</a:t>
            </a:r>
          </a:p>
        </p:txBody>
      </p:sp>
      <p:sp>
        <p:nvSpPr>
          <p:cNvPr id="1346" name="CP／M中的目录"/>
          <p:cNvSpPr/>
          <p:nvPr/>
        </p:nvSpPr>
        <p:spPr>
          <a:xfrm>
            <a:off x="1761109" y="2563880"/>
            <a:ext cx="467741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CP／M中的目录</a:t>
            </a:r>
          </a:p>
        </p:txBody>
      </p:sp>
      <p:sp>
        <p:nvSpPr>
          <p:cNvPr id="1347" name="5.3.2.1 CP/M中的目录"/>
          <p:cNvSpPr/>
          <p:nvPr/>
        </p:nvSpPr>
        <p:spPr>
          <a:xfrm>
            <a:off x="33917" y="52174"/>
            <a:ext cx="266739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0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5.3.2.1 CP/M中的目录</a:t>
            </a:r>
          </a:p>
        </p:txBody>
      </p:sp>
      <p:pic>
        <p:nvPicPr>
          <p:cNvPr id="134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92535" y="487314"/>
            <a:ext cx="27813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350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351" name="MS-DOS中的目录"/>
          <p:cNvSpPr/>
          <p:nvPr/>
        </p:nvSpPr>
        <p:spPr>
          <a:xfrm>
            <a:off x="1531874" y="6534361"/>
            <a:ext cx="513588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MS-DOS中的目录</a:t>
            </a:r>
          </a:p>
        </p:txBody>
      </p:sp>
      <p:sp>
        <p:nvSpPr>
          <p:cNvPr id="1352" name="UNIX中的目录"/>
          <p:cNvSpPr/>
          <p:nvPr/>
        </p:nvSpPr>
        <p:spPr>
          <a:xfrm>
            <a:off x="2025586" y="10504843"/>
            <a:ext cx="4148456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UNIX中的目录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7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358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359" name="实现目录"/>
          <p:cNvSpPr/>
          <p:nvPr/>
        </p:nvSpPr>
        <p:spPr>
          <a:xfrm>
            <a:off x="830549" y="47183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实现目录</a:t>
            </a:r>
          </a:p>
        </p:txBody>
      </p:sp>
      <p:sp>
        <p:nvSpPr>
          <p:cNvPr id="1360" name="CP／M中的目录"/>
          <p:cNvSpPr/>
          <p:nvPr/>
        </p:nvSpPr>
        <p:spPr>
          <a:xfrm>
            <a:off x="1761109" y="2563880"/>
            <a:ext cx="467741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CP／M中的目录</a:t>
            </a:r>
          </a:p>
        </p:txBody>
      </p:sp>
      <p:graphicFrame>
        <p:nvGraphicFramePr>
          <p:cNvPr id="1361" name="表格"/>
          <p:cNvGraphicFramePr/>
          <p:nvPr/>
        </p:nvGraphicFramePr>
        <p:xfrm>
          <a:off x="7781518" y="2192935"/>
          <a:ext cx="15818790" cy="202972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72572"/>
                <a:gridCol w="1905138"/>
                <a:gridCol w="2943720"/>
                <a:gridCol w="1390433"/>
                <a:gridCol w="576982"/>
                <a:gridCol w="1357897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</a:tblGrid>
              <a:tr h="2029725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文件名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扩展名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范围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块数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62" name="磁盘块号"/>
          <p:cNvSpPr/>
          <p:nvPr/>
        </p:nvSpPr>
        <p:spPr>
          <a:xfrm>
            <a:off x="18651435" y="1128507"/>
            <a:ext cx="24003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磁盘块号</a:t>
            </a:r>
          </a:p>
        </p:txBody>
      </p:sp>
      <p:sp>
        <p:nvSpPr>
          <p:cNvPr id="1363" name="用户码"/>
          <p:cNvSpPr/>
          <p:nvPr/>
        </p:nvSpPr>
        <p:spPr>
          <a:xfrm>
            <a:off x="7256718" y="1128507"/>
            <a:ext cx="18288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用户码</a:t>
            </a:r>
          </a:p>
        </p:txBody>
      </p:sp>
      <p:pic>
        <p:nvPicPr>
          <p:cNvPr id="1365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92535" y="487314"/>
            <a:ext cx="27813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6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367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368" name="MS-DOS中的目录"/>
          <p:cNvSpPr/>
          <p:nvPr/>
        </p:nvSpPr>
        <p:spPr>
          <a:xfrm>
            <a:off x="1531874" y="6534361"/>
            <a:ext cx="513588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MS-DOS中的目录</a:t>
            </a:r>
          </a:p>
        </p:txBody>
      </p:sp>
      <p:sp>
        <p:nvSpPr>
          <p:cNvPr id="1369" name="UNIX中的目录"/>
          <p:cNvSpPr/>
          <p:nvPr/>
        </p:nvSpPr>
        <p:spPr>
          <a:xfrm>
            <a:off x="2025586" y="10504843"/>
            <a:ext cx="4148456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UNIX中的目录</a:t>
            </a:r>
          </a:p>
        </p:txBody>
      </p:sp>
      <p:sp>
        <p:nvSpPr>
          <p:cNvPr id="1370" name="1"/>
          <p:cNvSpPr/>
          <p:nvPr/>
        </p:nvSpPr>
        <p:spPr>
          <a:xfrm>
            <a:off x="7861338" y="4385389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1</a:t>
            </a:r>
          </a:p>
        </p:txBody>
      </p:sp>
      <p:sp>
        <p:nvSpPr>
          <p:cNvPr id="1371" name="8"/>
          <p:cNvSpPr/>
          <p:nvPr/>
        </p:nvSpPr>
        <p:spPr>
          <a:xfrm>
            <a:off x="9095962" y="4385389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8</a:t>
            </a:r>
          </a:p>
        </p:txBody>
      </p:sp>
      <p:sp>
        <p:nvSpPr>
          <p:cNvPr id="1372" name="3"/>
          <p:cNvSpPr/>
          <p:nvPr/>
        </p:nvSpPr>
        <p:spPr>
          <a:xfrm>
            <a:off x="11572919" y="4385389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3</a:t>
            </a:r>
          </a:p>
        </p:txBody>
      </p:sp>
      <p:sp>
        <p:nvSpPr>
          <p:cNvPr id="1373" name="1"/>
          <p:cNvSpPr/>
          <p:nvPr/>
        </p:nvSpPr>
        <p:spPr>
          <a:xfrm>
            <a:off x="13592751" y="4385389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1</a:t>
            </a:r>
          </a:p>
        </p:txBody>
      </p:sp>
      <p:sp>
        <p:nvSpPr>
          <p:cNvPr id="1374" name="2"/>
          <p:cNvSpPr/>
          <p:nvPr/>
        </p:nvSpPr>
        <p:spPr>
          <a:xfrm>
            <a:off x="14644493" y="4385389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2</a:t>
            </a:r>
          </a:p>
        </p:txBody>
      </p:sp>
      <p:sp>
        <p:nvSpPr>
          <p:cNvPr id="1375" name="1"/>
          <p:cNvSpPr/>
          <p:nvPr/>
        </p:nvSpPr>
        <p:spPr>
          <a:xfrm>
            <a:off x="15612583" y="4385389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1</a:t>
            </a:r>
          </a:p>
        </p:txBody>
      </p:sp>
      <p:sp>
        <p:nvSpPr>
          <p:cNvPr id="1376" name="16"/>
          <p:cNvSpPr/>
          <p:nvPr/>
        </p:nvSpPr>
        <p:spPr>
          <a:xfrm>
            <a:off x="19260664" y="4385389"/>
            <a:ext cx="74980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16</a:t>
            </a:r>
          </a:p>
        </p:txBody>
      </p:sp>
      <p:sp>
        <p:nvSpPr>
          <p:cNvPr id="1377" name="CP/M以簇而不是以字节为单位来记录文件长度的"/>
          <p:cNvSpPr/>
          <p:nvPr/>
        </p:nvSpPr>
        <p:spPr>
          <a:xfrm>
            <a:off x="922981" y="3978989"/>
            <a:ext cx="6128080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200"/>
            </a:pPr>
            <a:r>
              <a:t>CP/M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以簇</a:t>
            </a:r>
            <a:r>
              <a:t>而不是以字节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为单位</a:t>
            </a:r>
            <a:r>
              <a:t>来记录文件长度的</a:t>
            </a:r>
          </a:p>
        </p:txBody>
      </p:sp>
      <p:sp>
        <p:nvSpPr>
          <p:cNvPr id="24" name="5.3.2.1 CP/M中的目录"/>
          <p:cNvSpPr/>
          <p:nvPr/>
        </p:nvSpPr>
        <p:spPr>
          <a:xfrm>
            <a:off x="33917" y="52174"/>
            <a:ext cx="266739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0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5.3.2.1 CP/M中的目录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2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383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384" name="实现目录"/>
          <p:cNvSpPr/>
          <p:nvPr/>
        </p:nvSpPr>
        <p:spPr>
          <a:xfrm>
            <a:off x="830549" y="47183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实现目录</a:t>
            </a:r>
          </a:p>
        </p:txBody>
      </p:sp>
      <p:sp>
        <p:nvSpPr>
          <p:cNvPr id="1385" name="CP／M中的目录"/>
          <p:cNvSpPr/>
          <p:nvPr/>
        </p:nvSpPr>
        <p:spPr>
          <a:xfrm>
            <a:off x="1761109" y="2563880"/>
            <a:ext cx="467741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CP／M中的目录</a:t>
            </a:r>
          </a:p>
        </p:txBody>
      </p:sp>
      <p:sp>
        <p:nvSpPr>
          <p:cNvPr id="1386" name="MS-DOS中的目录"/>
          <p:cNvSpPr/>
          <p:nvPr/>
        </p:nvSpPr>
        <p:spPr>
          <a:xfrm>
            <a:off x="1531874" y="6534361"/>
            <a:ext cx="513588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MS-DOS中的目录</a:t>
            </a:r>
          </a:p>
        </p:txBody>
      </p:sp>
      <p:graphicFrame>
        <p:nvGraphicFramePr>
          <p:cNvPr id="1387" name="表格"/>
          <p:cNvGraphicFramePr/>
          <p:nvPr/>
        </p:nvGraphicFramePr>
        <p:xfrm>
          <a:off x="7781518" y="2192935"/>
          <a:ext cx="15818790" cy="202972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72572"/>
                <a:gridCol w="1905138"/>
                <a:gridCol w="2943720"/>
                <a:gridCol w="1390433"/>
                <a:gridCol w="576982"/>
                <a:gridCol w="1357897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</a:tblGrid>
              <a:tr h="2029725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文件名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扩展名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范围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块数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88" name="磁盘块号"/>
          <p:cNvSpPr/>
          <p:nvPr/>
        </p:nvSpPr>
        <p:spPr>
          <a:xfrm>
            <a:off x="18651435" y="1128507"/>
            <a:ext cx="24003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磁盘块号</a:t>
            </a:r>
          </a:p>
        </p:txBody>
      </p:sp>
      <p:sp>
        <p:nvSpPr>
          <p:cNvPr id="1389" name="用户码"/>
          <p:cNvSpPr/>
          <p:nvPr/>
        </p:nvSpPr>
        <p:spPr>
          <a:xfrm>
            <a:off x="7256718" y="1128507"/>
            <a:ext cx="18288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用户码</a:t>
            </a:r>
          </a:p>
        </p:txBody>
      </p:sp>
      <p:graphicFrame>
        <p:nvGraphicFramePr>
          <p:cNvPr id="1390" name="表格"/>
          <p:cNvGraphicFramePr/>
          <p:nvPr/>
        </p:nvGraphicFramePr>
        <p:xfrm>
          <a:off x="7781518" y="5843137"/>
          <a:ext cx="15818790" cy="202972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577856"/>
                <a:gridCol w="1532287"/>
                <a:gridCol w="1154813"/>
                <a:gridCol w="3385783"/>
                <a:gridCol w="1622213"/>
                <a:gridCol w="1551785"/>
                <a:gridCol w="1787849"/>
                <a:gridCol w="2206204"/>
              </a:tblGrid>
              <a:tr h="202972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文件名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扩展名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文件属性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保留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时间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日期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第一簇的簇号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长度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91" name="5.3.2.2 MS-DOS中的目录"/>
          <p:cNvSpPr/>
          <p:nvPr/>
        </p:nvSpPr>
        <p:spPr>
          <a:xfrm>
            <a:off x="33917" y="45792"/>
            <a:ext cx="264174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1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5.3.2.2 MS-DOS中的目录</a:t>
            </a:r>
          </a:p>
        </p:txBody>
      </p:sp>
      <p:pic>
        <p:nvPicPr>
          <p:cNvPr id="1392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92535" y="487314"/>
            <a:ext cx="27813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3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394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395" name="UNIX中的目录"/>
          <p:cNvSpPr/>
          <p:nvPr/>
        </p:nvSpPr>
        <p:spPr>
          <a:xfrm>
            <a:off x="2025586" y="10504843"/>
            <a:ext cx="4148456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UNIX中的目录</a:t>
            </a:r>
          </a:p>
        </p:txBody>
      </p:sp>
      <p:sp>
        <p:nvSpPr>
          <p:cNvPr id="1396" name="3"/>
          <p:cNvSpPr/>
          <p:nvPr/>
        </p:nvSpPr>
        <p:spPr>
          <a:xfrm>
            <a:off x="10671719" y="8303377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3</a:t>
            </a:r>
          </a:p>
        </p:txBody>
      </p:sp>
      <p:sp>
        <p:nvSpPr>
          <p:cNvPr id="1397" name="8"/>
          <p:cNvSpPr/>
          <p:nvPr/>
        </p:nvSpPr>
        <p:spPr>
          <a:xfrm>
            <a:off x="8572404" y="8303377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8</a:t>
            </a:r>
          </a:p>
        </p:txBody>
      </p:sp>
      <p:sp>
        <p:nvSpPr>
          <p:cNvPr id="1398" name="1"/>
          <p:cNvSpPr/>
          <p:nvPr/>
        </p:nvSpPr>
        <p:spPr>
          <a:xfrm>
            <a:off x="12283174" y="8303377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1</a:t>
            </a:r>
          </a:p>
        </p:txBody>
      </p:sp>
      <p:sp>
        <p:nvSpPr>
          <p:cNvPr id="1399" name="10"/>
          <p:cNvSpPr/>
          <p:nvPr/>
        </p:nvSpPr>
        <p:spPr>
          <a:xfrm>
            <a:off x="14389219" y="8303377"/>
            <a:ext cx="74980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10</a:t>
            </a:r>
          </a:p>
        </p:txBody>
      </p:sp>
      <p:sp>
        <p:nvSpPr>
          <p:cNvPr id="1400" name="2"/>
          <p:cNvSpPr/>
          <p:nvPr/>
        </p:nvSpPr>
        <p:spPr>
          <a:xfrm>
            <a:off x="16979067" y="8303377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2</a:t>
            </a:r>
          </a:p>
        </p:txBody>
      </p:sp>
      <p:sp>
        <p:nvSpPr>
          <p:cNvPr id="1401" name="2"/>
          <p:cNvSpPr/>
          <p:nvPr/>
        </p:nvSpPr>
        <p:spPr>
          <a:xfrm>
            <a:off x="18590522" y="8303377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2</a:t>
            </a:r>
          </a:p>
        </p:txBody>
      </p:sp>
      <p:sp>
        <p:nvSpPr>
          <p:cNvPr id="1402" name="2"/>
          <p:cNvSpPr/>
          <p:nvPr/>
        </p:nvSpPr>
        <p:spPr>
          <a:xfrm>
            <a:off x="20201977" y="8303377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2</a:t>
            </a:r>
          </a:p>
        </p:txBody>
      </p:sp>
      <p:sp>
        <p:nvSpPr>
          <p:cNvPr id="1403" name="4"/>
          <p:cNvSpPr/>
          <p:nvPr/>
        </p:nvSpPr>
        <p:spPr>
          <a:xfrm>
            <a:off x="22367158" y="8303377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4</a:t>
            </a:r>
          </a:p>
        </p:txBody>
      </p:sp>
      <p:sp>
        <p:nvSpPr>
          <p:cNvPr id="1404" name="使用文件分配表FAT作为索引表来存放文件数据所在簇的簇号"/>
          <p:cNvSpPr/>
          <p:nvPr/>
        </p:nvSpPr>
        <p:spPr>
          <a:xfrm>
            <a:off x="1032606" y="7522327"/>
            <a:ext cx="6353667" cy="234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200"/>
            </a:pPr>
            <a:r>
              <a:t>使用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文件分配表FAT</a:t>
            </a:r>
            <a:r>
              <a:t>作为索引表来存放文件数据所在簇的簇号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9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410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411" name="实现目录"/>
          <p:cNvSpPr/>
          <p:nvPr/>
        </p:nvSpPr>
        <p:spPr>
          <a:xfrm>
            <a:off x="830549" y="47183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实现目录</a:t>
            </a:r>
          </a:p>
        </p:txBody>
      </p:sp>
      <p:sp>
        <p:nvSpPr>
          <p:cNvPr id="1412" name="CP／M中的目录"/>
          <p:cNvSpPr/>
          <p:nvPr/>
        </p:nvSpPr>
        <p:spPr>
          <a:xfrm>
            <a:off x="1761109" y="2563880"/>
            <a:ext cx="467741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CP／M中的目录</a:t>
            </a:r>
          </a:p>
        </p:txBody>
      </p:sp>
      <p:sp>
        <p:nvSpPr>
          <p:cNvPr id="1413" name="MS-DOS中的目录"/>
          <p:cNvSpPr/>
          <p:nvPr/>
        </p:nvSpPr>
        <p:spPr>
          <a:xfrm>
            <a:off x="1531874" y="6534361"/>
            <a:ext cx="513588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MS-DOS中的目录</a:t>
            </a:r>
          </a:p>
        </p:txBody>
      </p:sp>
      <p:sp>
        <p:nvSpPr>
          <p:cNvPr id="1414" name="UNIX中的目录"/>
          <p:cNvSpPr/>
          <p:nvPr/>
        </p:nvSpPr>
        <p:spPr>
          <a:xfrm>
            <a:off x="2025586" y="10504843"/>
            <a:ext cx="4148456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UNIX中的目录</a:t>
            </a:r>
          </a:p>
        </p:txBody>
      </p:sp>
      <p:graphicFrame>
        <p:nvGraphicFramePr>
          <p:cNvPr id="1415" name="表格"/>
          <p:cNvGraphicFramePr/>
          <p:nvPr/>
        </p:nvGraphicFramePr>
        <p:xfrm>
          <a:off x="7781518" y="2192935"/>
          <a:ext cx="15818790" cy="202972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72572"/>
                <a:gridCol w="1905138"/>
                <a:gridCol w="2943720"/>
                <a:gridCol w="1390433"/>
                <a:gridCol w="576982"/>
                <a:gridCol w="1357897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  <a:gridCol w="442003"/>
              </a:tblGrid>
              <a:tr h="2029725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文件名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扩展名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范围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块数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16" name="磁盘块号"/>
          <p:cNvSpPr/>
          <p:nvPr/>
        </p:nvSpPr>
        <p:spPr>
          <a:xfrm>
            <a:off x="18651435" y="1128507"/>
            <a:ext cx="24003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磁盘块号</a:t>
            </a:r>
          </a:p>
        </p:txBody>
      </p:sp>
      <p:sp>
        <p:nvSpPr>
          <p:cNvPr id="1417" name="用户码"/>
          <p:cNvSpPr/>
          <p:nvPr/>
        </p:nvSpPr>
        <p:spPr>
          <a:xfrm>
            <a:off x="7256718" y="1128507"/>
            <a:ext cx="18288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用户码</a:t>
            </a:r>
          </a:p>
        </p:txBody>
      </p:sp>
      <p:graphicFrame>
        <p:nvGraphicFramePr>
          <p:cNvPr id="1418" name="表格"/>
          <p:cNvGraphicFramePr/>
          <p:nvPr/>
        </p:nvGraphicFramePr>
        <p:xfrm>
          <a:off x="7756072" y="9991630"/>
          <a:ext cx="8187977" cy="202972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73964"/>
                <a:gridCol w="6114013"/>
              </a:tblGrid>
              <a:tr h="202972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i结点号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文件名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19" name="5.3.2.3 UNIX中的目录"/>
          <p:cNvSpPr/>
          <p:nvPr/>
        </p:nvSpPr>
        <p:spPr>
          <a:xfrm>
            <a:off x="33917" y="52174"/>
            <a:ext cx="266739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0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5.3.2.3 UNIX中的目录</a:t>
            </a:r>
          </a:p>
        </p:txBody>
      </p:sp>
      <p:pic>
        <p:nvPicPr>
          <p:cNvPr id="1420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92535" y="487314"/>
            <a:ext cx="27813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422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graphicFrame>
        <p:nvGraphicFramePr>
          <p:cNvPr id="1423" name="表格"/>
          <p:cNvGraphicFramePr/>
          <p:nvPr/>
        </p:nvGraphicFramePr>
        <p:xfrm>
          <a:off x="7781518" y="5843137"/>
          <a:ext cx="15818790" cy="202972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577856"/>
                <a:gridCol w="1532287"/>
                <a:gridCol w="1154813"/>
                <a:gridCol w="3385783"/>
                <a:gridCol w="1622213"/>
                <a:gridCol w="1551785"/>
                <a:gridCol w="1787849"/>
                <a:gridCol w="2206204"/>
              </a:tblGrid>
              <a:tr h="202972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文件名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扩展名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文件属性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保留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时间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日期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第一簇的簇号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长度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24" name="14"/>
          <p:cNvSpPr/>
          <p:nvPr/>
        </p:nvSpPr>
        <p:spPr>
          <a:xfrm>
            <a:off x="12508339" y="12099689"/>
            <a:ext cx="749809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14</a:t>
            </a:r>
          </a:p>
        </p:txBody>
      </p:sp>
      <p:sp>
        <p:nvSpPr>
          <p:cNvPr id="1425" name="2"/>
          <p:cNvSpPr/>
          <p:nvPr/>
        </p:nvSpPr>
        <p:spPr>
          <a:xfrm>
            <a:off x="8548069" y="12099689"/>
            <a:ext cx="43205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0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31" name="CP/M是以什么为单位来记录文件长度的（）…"/>
          <p:cNvSpPr/>
          <p:nvPr/>
        </p:nvSpPr>
        <p:spPr>
          <a:xfrm>
            <a:off x="1950362" y="4292600"/>
            <a:ext cx="20483275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CP/M是以什么为单位来记录文件长度的（）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A:簇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B:字节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C:页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D:页框</a:t>
            </a:r>
          </a:p>
        </p:txBody>
      </p:sp>
      <p:sp>
        <p:nvSpPr>
          <p:cNvPr id="1432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433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434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2.3 UNIX中的目录"/>
          <p:cNvSpPr/>
          <p:nvPr/>
        </p:nvSpPr>
        <p:spPr>
          <a:xfrm>
            <a:off x="33917" y="52174"/>
            <a:ext cx="266739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0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5.3.2.3 UNIX中的目录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7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38" name="CP/M是以什么为单位来记录文件长度的（）…"/>
          <p:cNvSpPr/>
          <p:nvPr/>
        </p:nvSpPr>
        <p:spPr>
          <a:xfrm>
            <a:off x="1950362" y="4292600"/>
            <a:ext cx="20483275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CP/M是以什么为单位来记录文件长度的（）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A:簇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B:字节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C:页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D:页框</a:t>
            </a:r>
          </a:p>
        </p:txBody>
      </p:sp>
      <p:sp>
        <p:nvSpPr>
          <p:cNvPr id="1439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44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441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2.3 UNIX中的目录"/>
          <p:cNvSpPr/>
          <p:nvPr/>
        </p:nvSpPr>
        <p:spPr>
          <a:xfrm>
            <a:off x="33917" y="52174"/>
            <a:ext cx="266739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0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5.3.2.3 UNIX中的目录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4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45" name="MS-DOS用（  ）作为索引表来存放文件数据所在簇的簇号。…"/>
          <p:cNvSpPr/>
          <p:nvPr/>
        </p:nvSpPr>
        <p:spPr>
          <a:xfrm>
            <a:off x="1950362" y="4292600"/>
            <a:ext cx="20483275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MS-DOS用（  ）作为索引表来存放文件数据所在簇的簇号。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A:链接表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B:文件属性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C:i结点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D:文件分配表</a:t>
            </a:r>
          </a:p>
        </p:txBody>
      </p:sp>
      <p:sp>
        <p:nvSpPr>
          <p:cNvPr id="1446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44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448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2.3 UNIX中的目录"/>
          <p:cNvSpPr/>
          <p:nvPr/>
        </p:nvSpPr>
        <p:spPr>
          <a:xfrm>
            <a:off x="33917" y="52174"/>
            <a:ext cx="266739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0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5.3.2.3 UNIX中的目录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1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52" name="MS-DOS用（  ）作为索引表来存放文件数据所在簇的簇号。…"/>
          <p:cNvSpPr/>
          <p:nvPr/>
        </p:nvSpPr>
        <p:spPr>
          <a:xfrm>
            <a:off x="1950362" y="4292600"/>
            <a:ext cx="20483275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MS-DOS用（  ）作为索引表来存放文件数据所在簇的簇号。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A:链接表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B:文件属性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C:i结点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D:文件分配表</a:t>
            </a:r>
          </a:p>
        </p:txBody>
      </p:sp>
      <p:sp>
        <p:nvSpPr>
          <p:cNvPr id="1453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454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455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2.3 UNIX中的目录"/>
          <p:cNvSpPr/>
          <p:nvPr/>
        </p:nvSpPr>
        <p:spPr>
          <a:xfrm>
            <a:off x="33917" y="52174"/>
            <a:ext cx="266739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0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5.3.2.3 UNIX中的目录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59" name="UNIX中采用的目录结构非常简单，每个目录项只包含一个文件名及其i结点号。有关文件类型、长度、时间、所有者和簇号等信息都放在______。"/>
          <p:cNvSpPr/>
          <p:nvPr/>
        </p:nvSpPr>
        <p:spPr>
          <a:xfrm>
            <a:off x="1950362" y="5969000"/>
            <a:ext cx="2048327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UNIX中采用的目录结构非常简单，每个目录项只包含一个文件名及其i结点号。有关文件类型、长度、时间、所有者和簇号等信息都放在______。</a:t>
            </a:r>
          </a:p>
        </p:txBody>
      </p:sp>
      <p:sp>
        <p:nvSpPr>
          <p:cNvPr id="146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46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462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2.3 UNIX中的目录"/>
          <p:cNvSpPr/>
          <p:nvPr/>
        </p:nvSpPr>
        <p:spPr>
          <a:xfrm>
            <a:off x="33917" y="52174"/>
            <a:ext cx="266739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0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5.3.2.3 UNIX中的目录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68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69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170" name="文件结构"/>
          <p:cNvSpPr/>
          <p:nvPr/>
        </p:nvSpPr>
        <p:spPr>
          <a:xfrm>
            <a:off x="657848" y="2435551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文件结构</a:t>
            </a:r>
          </a:p>
        </p:txBody>
      </p:sp>
      <p:pic>
        <p:nvPicPr>
          <p:cNvPr id="172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74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sp>
        <p:nvSpPr>
          <p:cNvPr id="175" name="无结构字节序列…"/>
          <p:cNvSpPr/>
          <p:nvPr/>
        </p:nvSpPr>
        <p:spPr>
          <a:xfrm>
            <a:off x="964911" y="4078996"/>
            <a:ext cx="4748531" cy="1892301"/>
          </a:xfrm>
          <a:prstGeom prst="rect">
            <a:avLst/>
          </a:prstGeom>
          <a:ln w="12700">
            <a:solidFill>
              <a:srgbClr val="000000">
                <a:alpha val="20404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无结构字节序列</a:t>
            </a:r>
          </a:p>
          <a:p>
            <a:r>
              <a:t>（流式文件）</a:t>
            </a:r>
          </a:p>
        </p:txBody>
      </p:sp>
      <p:sp>
        <p:nvSpPr>
          <p:cNvPr id="176" name="固定长度记录序列"/>
          <p:cNvSpPr/>
          <p:nvPr/>
        </p:nvSpPr>
        <p:spPr>
          <a:xfrm>
            <a:off x="9588500" y="4523496"/>
            <a:ext cx="5207001" cy="1003301"/>
          </a:xfrm>
          <a:prstGeom prst="rect">
            <a:avLst/>
          </a:prstGeom>
          <a:ln w="12700">
            <a:solidFill>
              <a:srgbClr val="000000">
                <a:alpha val="20404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固定长度记录序列</a:t>
            </a:r>
          </a:p>
        </p:txBody>
      </p:sp>
      <p:sp>
        <p:nvSpPr>
          <p:cNvPr id="177" name="树形结构"/>
          <p:cNvSpPr/>
          <p:nvPr/>
        </p:nvSpPr>
        <p:spPr>
          <a:xfrm>
            <a:off x="18670558" y="4523496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树形结构</a:t>
            </a:r>
          </a:p>
        </p:txBody>
      </p:sp>
      <p:sp>
        <p:nvSpPr>
          <p:cNvPr id="178" name="记录长度不定…"/>
          <p:cNvSpPr/>
          <p:nvPr/>
        </p:nvSpPr>
        <p:spPr>
          <a:xfrm>
            <a:off x="562674" y="8031447"/>
            <a:ext cx="9429618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/>
            </a:pPr>
            <a:r>
              <a:rPr dirty="0"/>
              <a:t>记录长度不定</a:t>
            </a:r>
          </a:p>
          <a:p>
            <a:pPr>
              <a:defRPr sz="4500"/>
            </a:pPr>
            <a:r>
              <a:rPr dirty="0"/>
              <a:t>在记录的固定位置包含一个</a:t>
            </a:r>
            <a:r>
              <a:rPr b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关键字域</a:t>
            </a:r>
          </a:p>
          <a:p>
            <a:pPr>
              <a:defRPr sz="4500"/>
            </a:pPr>
            <a:r>
              <a:rPr dirty="0"/>
              <a:t>记录树</a:t>
            </a:r>
            <a:r>
              <a:rPr b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按关键字域排序</a:t>
            </a:r>
          </a:p>
        </p:txBody>
      </p:sp>
      <p:graphicFrame>
        <p:nvGraphicFramePr>
          <p:cNvPr id="179" name="表格"/>
          <p:cNvGraphicFramePr/>
          <p:nvPr/>
        </p:nvGraphicFramePr>
        <p:xfrm>
          <a:off x="12399567" y="7409917"/>
          <a:ext cx="4573587" cy="8280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53858"/>
                <a:gridCol w="270671"/>
                <a:gridCol w="1310285"/>
                <a:gridCol w="214244"/>
                <a:gridCol w="1293410"/>
                <a:gridCol w="231119"/>
              </a:tblGrid>
              <a:tr h="82800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0" name="线条"/>
          <p:cNvSpPr/>
          <p:nvPr/>
        </p:nvSpPr>
        <p:spPr>
          <a:xfrm flipH="1">
            <a:off x="11244457" y="8216661"/>
            <a:ext cx="2537292" cy="8348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81" name="表格"/>
          <p:cNvGraphicFramePr/>
          <p:nvPr/>
        </p:nvGraphicFramePr>
        <p:xfrm>
          <a:off x="10341026" y="9132416"/>
          <a:ext cx="4348176" cy="8280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192061"/>
                <a:gridCol w="257331"/>
                <a:gridCol w="1245707"/>
                <a:gridCol w="203685"/>
                <a:gridCol w="1229664"/>
                <a:gridCol w="219728"/>
              </a:tblGrid>
              <a:tr h="82800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2" name="线条"/>
          <p:cNvSpPr/>
          <p:nvPr/>
        </p:nvSpPr>
        <p:spPr>
          <a:xfrm>
            <a:off x="15282893" y="8213899"/>
            <a:ext cx="857125" cy="8571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83" name="表格"/>
          <p:cNvGraphicFramePr/>
          <p:nvPr/>
        </p:nvGraphicFramePr>
        <p:xfrm>
          <a:off x="15726999" y="9132416"/>
          <a:ext cx="3519286" cy="8280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447229"/>
                <a:gridCol w="312414"/>
                <a:gridCol w="1512358"/>
                <a:gridCol w="247285"/>
              </a:tblGrid>
              <a:tr h="82800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84" name="表格"/>
          <p:cNvGraphicFramePr/>
          <p:nvPr/>
        </p:nvGraphicFramePr>
        <p:xfrm>
          <a:off x="20265034" y="9132416"/>
          <a:ext cx="3519286" cy="8280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447229"/>
                <a:gridCol w="312414"/>
                <a:gridCol w="1512358"/>
                <a:gridCol w="247285"/>
              </a:tblGrid>
              <a:tr h="82800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85" name="线条"/>
          <p:cNvSpPr/>
          <p:nvPr/>
        </p:nvSpPr>
        <p:spPr>
          <a:xfrm>
            <a:off x="16809484" y="8264557"/>
            <a:ext cx="4169068" cy="817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86" name="线条"/>
          <p:cNvSpPr/>
          <p:nvPr/>
        </p:nvSpPr>
        <p:spPr>
          <a:xfrm flipH="1">
            <a:off x="15544084" y="9971097"/>
            <a:ext cx="661340" cy="5302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87" name="表格"/>
          <p:cNvGraphicFramePr/>
          <p:nvPr/>
        </p:nvGraphicFramePr>
        <p:xfrm>
          <a:off x="14888585" y="10521556"/>
          <a:ext cx="4348176" cy="8280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192061"/>
                <a:gridCol w="257331"/>
                <a:gridCol w="1245707"/>
                <a:gridCol w="203685"/>
                <a:gridCol w="1229664"/>
                <a:gridCol w="219728"/>
              </a:tblGrid>
              <a:tr h="82800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466" name="UNIX中采用的目录结构非常简单，每个目录项只包含一个文件名及其i结点号。有关文件类型、长度、时间、所有者和簇号等信息都放在______。"/>
          <p:cNvSpPr/>
          <p:nvPr/>
        </p:nvSpPr>
        <p:spPr>
          <a:xfrm>
            <a:off x="1950362" y="5969000"/>
            <a:ext cx="2048327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UNIX中采用的目录结构非常简单，每个目录项只包含一个文件名及其i结点号。有关文件类型、长度、时间、所有者和簇号等信息都放在______。</a:t>
            </a:r>
          </a:p>
        </p:txBody>
      </p:sp>
      <p:sp>
        <p:nvSpPr>
          <p:cNvPr id="146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46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469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470" name="i结点"/>
          <p:cNvSpPr/>
          <p:nvPr/>
        </p:nvSpPr>
        <p:spPr>
          <a:xfrm>
            <a:off x="18869766" y="6659971"/>
            <a:ext cx="1493044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i结点</a:t>
            </a:r>
          </a:p>
        </p:txBody>
      </p:sp>
      <p:sp>
        <p:nvSpPr>
          <p:cNvPr id="9" name="5.3.2.3 UNIX中的目录"/>
          <p:cNvSpPr/>
          <p:nvPr/>
        </p:nvSpPr>
        <p:spPr>
          <a:xfrm>
            <a:off x="33917" y="52174"/>
            <a:ext cx="266739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0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5.3.2.3 UNIX中的目录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47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475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476" name="实现文件"/>
          <p:cNvSpPr/>
          <p:nvPr/>
        </p:nvSpPr>
        <p:spPr>
          <a:xfrm>
            <a:off x="830549" y="2711296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477" name="实现目录"/>
          <p:cNvSpPr/>
          <p:nvPr/>
        </p:nvSpPr>
        <p:spPr>
          <a:xfrm>
            <a:off x="830549" y="6223000"/>
            <a:ext cx="4889439" cy="127000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实现目录</a:t>
            </a:r>
          </a:p>
        </p:txBody>
      </p:sp>
      <p:sp>
        <p:nvSpPr>
          <p:cNvPr id="1478" name="磁盘空间管理"/>
          <p:cNvSpPr/>
          <p:nvPr/>
        </p:nvSpPr>
        <p:spPr>
          <a:xfrm>
            <a:off x="830549" y="9734703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磁盘空间管理</a:t>
            </a:r>
          </a:p>
        </p:txBody>
      </p:sp>
      <p:sp>
        <p:nvSpPr>
          <p:cNvPr id="148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481" name="箭头"/>
          <p:cNvSpPr/>
          <p:nvPr/>
        </p:nvSpPr>
        <p:spPr>
          <a:xfrm>
            <a:off x="6329467" y="9734703"/>
            <a:ext cx="142380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31" y="14256"/>
                </a:moveTo>
                <a:lnTo>
                  <a:pt x="12331" y="21600"/>
                </a:lnTo>
                <a:lnTo>
                  <a:pt x="0" y="10800"/>
                </a:lnTo>
                <a:lnTo>
                  <a:pt x="12331" y="0"/>
                </a:lnTo>
                <a:lnTo>
                  <a:pt x="1233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86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487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488" name="磁盘空间管理"/>
          <p:cNvSpPr/>
          <p:nvPr/>
        </p:nvSpPr>
        <p:spPr>
          <a:xfrm>
            <a:off x="601525" y="34447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磁盘空间管理</a:t>
            </a:r>
          </a:p>
        </p:txBody>
      </p:sp>
      <p:grpSp>
        <p:nvGrpSpPr>
          <p:cNvPr id="1491" name="簇大小"/>
          <p:cNvGrpSpPr/>
          <p:nvPr/>
        </p:nvGrpSpPr>
        <p:grpSpPr>
          <a:xfrm>
            <a:off x="850958" y="2333740"/>
            <a:ext cx="2171701" cy="1143001"/>
            <a:chOff x="0" y="0"/>
            <a:chExt cx="2171700" cy="1143000"/>
          </a:xfrm>
        </p:grpSpPr>
        <p:sp>
          <p:nvSpPr>
            <p:cNvPr id="1490" name="簇大小"/>
            <p:cNvSpPr/>
            <p:nvPr/>
          </p:nvSpPr>
          <p:spPr>
            <a:xfrm>
              <a:off x="38100" y="38100"/>
              <a:ext cx="209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簇大小</a:t>
              </a:r>
            </a:p>
          </p:txBody>
        </p:sp>
        <p:pic>
          <p:nvPicPr>
            <p:cNvPr id="1489" name="簇大小" descr="簇大小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2171701" cy="1143001"/>
            </a:xfrm>
            <a:prstGeom prst="rect">
              <a:avLst/>
            </a:prstGeom>
            <a:effectLst/>
          </p:spPr>
        </p:pic>
      </p:grpSp>
      <p:sp>
        <p:nvSpPr>
          <p:cNvPr id="1492" name="文件系统为文件分配磁盘空间以簇为单位"/>
          <p:cNvSpPr/>
          <p:nvPr/>
        </p:nvSpPr>
        <p:spPr>
          <a:xfrm>
            <a:off x="3513125" y="2409940"/>
            <a:ext cx="1154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/>
          </a:lstStyle>
          <a:p>
            <a:r>
              <a:t>文件系统为文件分配磁盘空间以簇为单位</a:t>
            </a:r>
          </a:p>
        </p:txBody>
      </p:sp>
      <p:sp>
        <p:nvSpPr>
          <p:cNvPr id="1493" name="5.3.3 三、磁盘空间管理"/>
          <p:cNvSpPr/>
          <p:nvPr/>
        </p:nvSpPr>
        <p:spPr>
          <a:xfrm>
            <a:off x="43542" y="55165"/>
            <a:ext cx="253915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5.3.3.0</a:t>
            </a:r>
            <a:r>
              <a:rPr lang="zh-CN" altLang="en-US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磁盘空间管理</a:t>
            </a:r>
            <a:endParaRPr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1494" name="屏幕快照 2019-03-06 下午4.54.35.png" descr="屏幕快照 2019-03-06 下午4.54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24864" y="708310"/>
            <a:ext cx="3314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496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497" name="簇大小过大：容易造成空间浪费"/>
          <p:cNvSpPr/>
          <p:nvPr/>
        </p:nvSpPr>
        <p:spPr>
          <a:xfrm>
            <a:off x="1137371" y="4202352"/>
            <a:ext cx="901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簇大小过大：容易造成空间浪费</a:t>
            </a:r>
          </a:p>
        </p:txBody>
      </p:sp>
      <p:sp>
        <p:nvSpPr>
          <p:cNvPr id="1498" name="簇大小过小：文件跨越簇，访问文件时间延长"/>
          <p:cNvSpPr/>
          <p:nvPr/>
        </p:nvSpPr>
        <p:spPr>
          <a:xfrm>
            <a:off x="1137371" y="5337736"/>
            <a:ext cx="1282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簇大小过小：文件跨越簇，访问文件时间延长</a:t>
            </a:r>
          </a:p>
        </p:txBody>
      </p:sp>
      <p:sp>
        <p:nvSpPr>
          <p:cNvPr id="1499" name="一般簇大小是2的整数次幂个连续的扇区，…"/>
          <p:cNvSpPr/>
          <p:nvPr/>
        </p:nvSpPr>
        <p:spPr>
          <a:xfrm>
            <a:off x="1069033" y="7454251"/>
            <a:ext cx="15319586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一般簇大小是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2的整数次幂</a:t>
            </a:r>
            <a:r>
              <a:t>个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连续的扇区</a:t>
            </a:r>
            <a:r>
              <a:t>，</a:t>
            </a:r>
          </a:p>
          <a:p>
            <a:pPr algn="just"/>
            <a:r>
              <a:t>如1个扇区，512个字节；</a:t>
            </a:r>
          </a:p>
          <a:p>
            <a:pPr algn="just"/>
            <a:r>
              <a:t>连续2个扇区，大小为1KB；</a:t>
            </a:r>
          </a:p>
          <a:p>
            <a:pPr algn="just"/>
            <a:r>
              <a:t>连续4个扇区，大小为2KB。</a:t>
            </a:r>
          </a:p>
        </p:txBody>
      </p:sp>
      <p:pic>
        <p:nvPicPr>
          <p:cNvPr id="1500" name="屏幕快照 2019-04-01 下午7.45.17.png" descr="屏幕快照 2019-04-01 下午7.45.17.png"/>
          <p:cNvPicPr>
            <a:picLocks noChangeAspect="1"/>
          </p:cNvPicPr>
          <p:nvPr/>
        </p:nvPicPr>
        <p:blipFill>
          <a:blip r:embed="rId6">
            <a:extLst/>
          </a:blip>
          <a:srcRect r="9694"/>
          <a:stretch>
            <a:fillRect/>
          </a:stretch>
        </p:blipFill>
        <p:spPr>
          <a:xfrm>
            <a:off x="14308146" y="4808851"/>
            <a:ext cx="9280646" cy="7496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5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506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507" name="磁盘空间管理"/>
          <p:cNvSpPr/>
          <p:nvPr/>
        </p:nvSpPr>
        <p:spPr>
          <a:xfrm>
            <a:off x="601525" y="34447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磁盘空间管理</a:t>
            </a:r>
          </a:p>
        </p:txBody>
      </p:sp>
      <p:grpSp>
        <p:nvGrpSpPr>
          <p:cNvPr id="1510" name="空闲簇链接表"/>
          <p:cNvGrpSpPr/>
          <p:nvPr/>
        </p:nvGrpSpPr>
        <p:grpSpPr>
          <a:xfrm>
            <a:off x="992112" y="4196002"/>
            <a:ext cx="4108264" cy="1174564"/>
            <a:chOff x="0" y="0"/>
            <a:chExt cx="4108263" cy="1174562"/>
          </a:xfrm>
        </p:grpSpPr>
        <p:sp>
          <p:nvSpPr>
            <p:cNvPr id="1509" name="空闲簇链接表"/>
            <p:cNvSpPr/>
            <p:nvPr/>
          </p:nvSpPr>
          <p:spPr>
            <a:xfrm>
              <a:off x="53881" y="53881"/>
              <a:ext cx="4000501" cy="1066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空闲簇链接表</a:t>
              </a:r>
            </a:p>
          </p:txBody>
        </p:sp>
        <p:pic>
          <p:nvPicPr>
            <p:cNvPr id="1508" name="空闲簇链接表" descr="空闲簇链接表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108264" cy="1174564"/>
            </a:xfrm>
            <a:prstGeom prst="rect">
              <a:avLst/>
            </a:prstGeom>
            <a:effectLst/>
          </p:spPr>
        </p:pic>
      </p:grpSp>
      <p:graphicFrame>
        <p:nvGraphicFramePr>
          <p:cNvPr id="1511" name="表格"/>
          <p:cNvGraphicFramePr/>
          <p:nvPr/>
        </p:nvGraphicFramePr>
        <p:xfrm>
          <a:off x="1060825" y="5878288"/>
          <a:ext cx="2019300" cy="58521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19300"/>
              </a:tblGrid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136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210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63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48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12" name="表格"/>
          <p:cNvGraphicFramePr/>
          <p:nvPr/>
        </p:nvGraphicFramePr>
        <p:xfrm>
          <a:off x="4890380" y="5878288"/>
          <a:ext cx="2019300" cy="58521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19300"/>
              </a:tblGrid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230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162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343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214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160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216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180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482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13" name="表格"/>
          <p:cNvGraphicFramePr/>
          <p:nvPr/>
        </p:nvGraphicFramePr>
        <p:xfrm>
          <a:off x="8675442" y="5942119"/>
          <a:ext cx="2019300" cy="58521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19300"/>
              </a:tblGrid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234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897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423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140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223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142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141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14" name="线条"/>
          <p:cNvSpPr/>
          <p:nvPr/>
        </p:nvSpPr>
        <p:spPr>
          <a:xfrm>
            <a:off x="3109548" y="11164873"/>
            <a:ext cx="888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15" name="线条"/>
          <p:cNvSpPr/>
          <p:nvPr/>
        </p:nvSpPr>
        <p:spPr>
          <a:xfrm flipV="1">
            <a:off x="3985253" y="6338648"/>
            <a:ext cx="1" cy="48601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16" name="线条"/>
          <p:cNvSpPr/>
          <p:nvPr/>
        </p:nvSpPr>
        <p:spPr>
          <a:xfrm>
            <a:off x="3972553" y="6349037"/>
            <a:ext cx="888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17" name="线条"/>
          <p:cNvSpPr/>
          <p:nvPr/>
        </p:nvSpPr>
        <p:spPr>
          <a:xfrm>
            <a:off x="6899822" y="11177573"/>
            <a:ext cx="888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18" name="线条"/>
          <p:cNvSpPr/>
          <p:nvPr/>
        </p:nvSpPr>
        <p:spPr>
          <a:xfrm flipV="1">
            <a:off x="7802085" y="6362324"/>
            <a:ext cx="1" cy="48601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19" name="线条"/>
          <p:cNvSpPr/>
          <p:nvPr/>
        </p:nvSpPr>
        <p:spPr>
          <a:xfrm>
            <a:off x="7789386" y="6372712"/>
            <a:ext cx="888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1521" name="屏幕快照 2019-03-06 下午4.54.35.png" descr="屏幕快照 2019-03-06 下午4.54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224864" y="708310"/>
            <a:ext cx="3314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523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grpSp>
        <p:nvGrpSpPr>
          <p:cNvPr id="1526" name="记录空闲块"/>
          <p:cNvGrpSpPr/>
          <p:nvPr/>
        </p:nvGrpSpPr>
        <p:grpSpPr>
          <a:xfrm>
            <a:off x="850958" y="2333740"/>
            <a:ext cx="3441701" cy="1143001"/>
            <a:chOff x="0" y="0"/>
            <a:chExt cx="3441700" cy="1143000"/>
          </a:xfrm>
        </p:grpSpPr>
        <p:sp>
          <p:nvSpPr>
            <p:cNvPr id="1525" name="记录空闲块"/>
            <p:cNvSpPr/>
            <p:nvPr/>
          </p:nvSpPr>
          <p:spPr>
            <a:xfrm>
              <a:off x="38100" y="38100"/>
              <a:ext cx="336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/>
            </a:lstStyle>
            <a:p>
              <a:r>
                <a:t>记录空闲块</a:t>
              </a:r>
            </a:p>
          </p:txBody>
        </p:sp>
        <p:pic>
          <p:nvPicPr>
            <p:cNvPr id="1524" name="记录空闲块" descr="记录空闲块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3441701" cy="1143001"/>
            </a:xfrm>
            <a:prstGeom prst="rect">
              <a:avLst/>
            </a:prstGeom>
            <a:effectLst/>
          </p:spPr>
        </p:pic>
      </p:grpSp>
      <p:sp>
        <p:nvSpPr>
          <p:cNvPr id="1527" name="跟踪记录空闲块的两种常用方法"/>
          <p:cNvSpPr/>
          <p:nvPr/>
        </p:nvSpPr>
        <p:spPr>
          <a:xfrm>
            <a:off x="4851568" y="2409940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/>
          </a:lstStyle>
          <a:p>
            <a:r>
              <a:t>跟踪记录空闲块的两种常用方法</a:t>
            </a:r>
          </a:p>
        </p:txBody>
      </p:sp>
      <p:sp>
        <p:nvSpPr>
          <p:cNvPr id="1528" name="用一些空闲簇存放空闲簇的簇号"/>
          <p:cNvSpPr/>
          <p:nvPr/>
        </p:nvSpPr>
        <p:spPr>
          <a:xfrm>
            <a:off x="5416604" y="4307034"/>
            <a:ext cx="8648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800"/>
            </a:lvl1pPr>
          </a:lstStyle>
          <a:p>
            <a:r>
              <a:t>用一些空闲簇存放空闲簇的簇号</a:t>
            </a:r>
          </a:p>
        </p:txBody>
      </p:sp>
      <p:sp>
        <p:nvSpPr>
          <p:cNvPr id="27" name="5.3.3 三、磁盘空间管理"/>
          <p:cNvSpPr/>
          <p:nvPr/>
        </p:nvSpPr>
        <p:spPr>
          <a:xfrm>
            <a:off x="43542" y="55165"/>
            <a:ext cx="253915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5.3.3.0</a:t>
            </a:r>
            <a:r>
              <a:rPr lang="zh-CN" altLang="en-US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磁盘空间管理</a:t>
            </a:r>
            <a:endParaRPr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53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535" name="磁盘空间管理"/>
          <p:cNvSpPr/>
          <p:nvPr/>
        </p:nvSpPr>
        <p:spPr>
          <a:xfrm>
            <a:off x="601525" y="34447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磁盘空间管理</a:t>
            </a:r>
          </a:p>
        </p:txBody>
      </p:sp>
      <p:grpSp>
        <p:nvGrpSpPr>
          <p:cNvPr id="1538" name="空闲簇链接表"/>
          <p:cNvGrpSpPr/>
          <p:nvPr/>
        </p:nvGrpSpPr>
        <p:grpSpPr>
          <a:xfrm>
            <a:off x="992112" y="4196002"/>
            <a:ext cx="4108264" cy="1174564"/>
            <a:chOff x="0" y="0"/>
            <a:chExt cx="4108263" cy="1174562"/>
          </a:xfrm>
        </p:grpSpPr>
        <p:sp>
          <p:nvSpPr>
            <p:cNvPr id="1537" name="空闲簇链接表"/>
            <p:cNvSpPr/>
            <p:nvPr/>
          </p:nvSpPr>
          <p:spPr>
            <a:xfrm>
              <a:off x="53881" y="53881"/>
              <a:ext cx="4000501" cy="1066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空闲簇链接表</a:t>
              </a:r>
            </a:p>
          </p:txBody>
        </p:sp>
        <p:pic>
          <p:nvPicPr>
            <p:cNvPr id="1536" name="空闲簇链接表" descr="空闲簇链接表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108264" cy="1174564"/>
            </a:xfrm>
            <a:prstGeom prst="rect">
              <a:avLst/>
            </a:prstGeom>
            <a:effectLst/>
          </p:spPr>
        </p:pic>
      </p:grpSp>
      <p:grpSp>
        <p:nvGrpSpPr>
          <p:cNvPr id="1541" name="位图"/>
          <p:cNvGrpSpPr/>
          <p:nvPr/>
        </p:nvGrpSpPr>
        <p:grpSpPr>
          <a:xfrm>
            <a:off x="15038981" y="4196002"/>
            <a:ext cx="1568264" cy="1174564"/>
            <a:chOff x="0" y="0"/>
            <a:chExt cx="1568262" cy="1174562"/>
          </a:xfrm>
        </p:grpSpPr>
        <p:sp>
          <p:nvSpPr>
            <p:cNvPr id="1540" name="位图"/>
            <p:cNvSpPr/>
            <p:nvPr/>
          </p:nvSpPr>
          <p:spPr>
            <a:xfrm>
              <a:off x="53881" y="53881"/>
              <a:ext cx="1460501" cy="1066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位图</a:t>
              </a:r>
            </a:p>
          </p:txBody>
        </p:sp>
        <p:pic>
          <p:nvPicPr>
            <p:cNvPr id="1539" name="位图" descr="位图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568264" cy="1174564"/>
            </a:xfrm>
            <a:prstGeom prst="rect">
              <a:avLst/>
            </a:prstGeom>
            <a:effectLst/>
          </p:spPr>
        </p:pic>
      </p:grpSp>
      <p:graphicFrame>
        <p:nvGraphicFramePr>
          <p:cNvPr id="1542" name="表格"/>
          <p:cNvGraphicFramePr/>
          <p:nvPr/>
        </p:nvGraphicFramePr>
        <p:xfrm>
          <a:off x="1060825" y="5878288"/>
          <a:ext cx="2019300" cy="58521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19300"/>
              </a:tblGrid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136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210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97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63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48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43" name="表格"/>
          <p:cNvGraphicFramePr/>
          <p:nvPr/>
        </p:nvGraphicFramePr>
        <p:xfrm>
          <a:off x="4890380" y="5878288"/>
          <a:ext cx="2019300" cy="58521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19300"/>
              </a:tblGrid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230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162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343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214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160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216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180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482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44" name="表格"/>
          <p:cNvGraphicFramePr/>
          <p:nvPr/>
        </p:nvGraphicFramePr>
        <p:xfrm>
          <a:off x="8675442" y="5942119"/>
          <a:ext cx="2019300" cy="58521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019300"/>
              </a:tblGrid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86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234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897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423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140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223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142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141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45" name="线条"/>
          <p:cNvSpPr/>
          <p:nvPr/>
        </p:nvSpPr>
        <p:spPr>
          <a:xfrm>
            <a:off x="3109548" y="11164873"/>
            <a:ext cx="888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46" name="线条"/>
          <p:cNvSpPr/>
          <p:nvPr/>
        </p:nvSpPr>
        <p:spPr>
          <a:xfrm flipV="1">
            <a:off x="3985253" y="6338648"/>
            <a:ext cx="1" cy="48601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47" name="线条"/>
          <p:cNvSpPr/>
          <p:nvPr/>
        </p:nvSpPr>
        <p:spPr>
          <a:xfrm>
            <a:off x="3972553" y="6349037"/>
            <a:ext cx="888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48" name="线条"/>
          <p:cNvSpPr/>
          <p:nvPr/>
        </p:nvSpPr>
        <p:spPr>
          <a:xfrm>
            <a:off x="6899822" y="11177573"/>
            <a:ext cx="888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49" name="线条"/>
          <p:cNvSpPr/>
          <p:nvPr/>
        </p:nvSpPr>
        <p:spPr>
          <a:xfrm flipV="1">
            <a:off x="7802085" y="6362324"/>
            <a:ext cx="1" cy="486013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550" name="线条"/>
          <p:cNvSpPr/>
          <p:nvPr/>
        </p:nvSpPr>
        <p:spPr>
          <a:xfrm>
            <a:off x="7789386" y="6372712"/>
            <a:ext cx="88840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1551" name="表格"/>
          <p:cNvGraphicFramePr/>
          <p:nvPr/>
        </p:nvGraphicFramePr>
        <p:xfrm>
          <a:off x="15054242" y="6258478"/>
          <a:ext cx="5194692" cy="58521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5194692"/>
              </a:tblGrid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1001101101101100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0101111101111101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…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0100101001100100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62813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0111000101110110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553" name="屏幕快照 2019-03-06 下午4.54.35.png" descr="屏幕快照 2019-03-06 下午4.54.3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224864" y="708310"/>
            <a:ext cx="3314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4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555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grpSp>
        <p:nvGrpSpPr>
          <p:cNvPr id="1558" name="记录空闲块"/>
          <p:cNvGrpSpPr/>
          <p:nvPr/>
        </p:nvGrpSpPr>
        <p:grpSpPr>
          <a:xfrm>
            <a:off x="850958" y="2333740"/>
            <a:ext cx="3441701" cy="1143001"/>
            <a:chOff x="0" y="0"/>
            <a:chExt cx="3441700" cy="1143000"/>
          </a:xfrm>
        </p:grpSpPr>
        <p:sp>
          <p:nvSpPr>
            <p:cNvPr id="1557" name="记录空闲块"/>
            <p:cNvSpPr/>
            <p:nvPr/>
          </p:nvSpPr>
          <p:spPr>
            <a:xfrm>
              <a:off x="38100" y="38100"/>
              <a:ext cx="336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/>
            </a:lstStyle>
            <a:p>
              <a:r>
                <a:t>记录空闲块</a:t>
              </a:r>
            </a:p>
          </p:txBody>
        </p:sp>
        <p:pic>
          <p:nvPicPr>
            <p:cNvPr id="1556" name="记录空闲块" descr="记录空闲块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3441701" cy="1143001"/>
            </a:xfrm>
            <a:prstGeom prst="rect">
              <a:avLst/>
            </a:prstGeom>
            <a:effectLst/>
          </p:spPr>
        </p:pic>
      </p:grpSp>
      <p:sp>
        <p:nvSpPr>
          <p:cNvPr id="1559" name="跟踪记录空闲块的两种常用方法"/>
          <p:cNvSpPr/>
          <p:nvPr/>
        </p:nvSpPr>
        <p:spPr>
          <a:xfrm>
            <a:off x="4851568" y="2409940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/>
          </a:lstStyle>
          <a:p>
            <a:r>
              <a:t>跟踪记录空闲块的两种常用方法</a:t>
            </a:r>
          </a:p>
        </p:txBody>
      </p:sp>
      <p:sp>
        <p:nvSpPr>
          <p:cNvPr id="1560" name="用一些空闲簇存放空闲簇的簇号"/>
          <p:cNvSpPr/>
          <p:nvPr/>
        </p:nvSpPr>
        <p:spPr>
          <a:xfrm>
            <a:off x="5416604" y="4307034"/>
            <a:ext cx="86487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4800"/>
            </a:lvl1pPr>
          </a:lstStyle>
          <a:p>
            <a:r>
              <a:t>用一些空闲簇存放空闲簇的簇号</a:t>
            </a:r>
          </a:p>
        </p:txBody>
      </p:sp>
      <p:sp>
        <p:nvSpPr>
          <p:cNvPr id="1561" name="用n位位图对应磁盘的n个簇…"/>
          <p:cNvSpPr/>
          <p:nvPr/>
        </p:nvSpPr>
        <p:spPr>
          <a:xfrm>
            <a:off x="17067328" y="3608533"/>
            <a:ext cx="6762812" cy="234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200"/>
            </a:pPr>
            <a:r>
              <a:t>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n位</a:t>
            </a:r>
            <a:r>
              <a:t>位图对应磁盘的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n个簇</a:t>
            </a:r>
          </a:p>
          <a:p>
            <a:pPr algn="just">
              <a:defRPr sz="4200"/>
            </a:pPr>
            <a:r>
              <a:t>空闲簇用1表示</a:t>
            </a:r>
          </a:p>
          <a:p>
            <a:pPr algn="just">
              <a:defRPr sz="4200"/>
            </a:pPr>
            <a:r>
              <a:t>已分配簇用0表示</a:t>
            </a:r>
          </a:p>
        </p:txBody>
      </p:sp>
      <p:sp>
        <p:nvSpPr>
          <p:cNvPr id="32" name="5.3.3 三、磁盘空间管理"/>
          <p:cNvSpPr/>
          <p:nvPr/>
        </p:nvSpPr>
        <p:spPr>
          <a:xfrm>
            <a:off x="43542" y="55165"/>
            <a:ext cx="253915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5.3.3.0</a:t>
            </a:r>
            <a:r>
              <a:rPr lang="zh-CN" altLang="en-US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磁盘空间管理</a:t>
            </a:r>
            <a:endParaRPr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6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567" name="磁盘空间管理是文件系统的重要功能，包括记录空闲磁盘信息、设计文件的存放方式，以及规定文件系统的______等内容。"/>
          <p:cNvSpPr/>
          <p:nvPr/>
        </p:nvSpPr>
        <p:spPr>
          <a:xfrm>
            <a:off x="1950362" y="5969000"/>
            <a:ext cx="2048327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磁盘空间管理是文件系统的重要功能，包括记录空闲磁盘信息、设计文件的存放方式，以及规定文件系统的______等内容。</a:t>
            </a:r>
          </a:p>
        </p:txBody>
      </p:sp>
      <p:sp>
        <p:nvSpPr>
          <p:cNvPr id="1568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56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570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3 三、磁盘空间管理"/>
          <p:cNvSpPr/>
          <p:nvPr/>
        </p:nvSpPr>
        <p:spPr>
          <a:xfrm>
            <a:off x="43542" y="55165"/>
            <a:ext cx="253915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5.3.3.0</a:t>
            </a:r>
            <a:r>
              <a:rPr lang="zh-CN" altLang="en-US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磁盘空间管理</a:t>
            </a:r>
            <a:endParaRPr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3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574" name="磁盘空间管理是文件系统的重要功能，包括记录空闲磁盘信息、设计文件的存放方式，以及规定文件系统的______等内容。"/>
          <p:cNvSpPr/>
          <p:nvPr/>
        </p:nvSpPr>
        <p:spPr>
          <a:xfrm>
            <a:off x="1950362" y="5969000"/>
            <a:ext cx="2048327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磁盘空间管理是文件系统的重要功能，包括记录空闲磁盘信息、设计文件的存放方式，以及规定文件系统的______等内容。</a:t>
            </a:r>
          </a:p>
        </p:txBody>
      </p:sp>
      <p:sp>
        <p:nvSpPr>
          <p:cNvPr id="1575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576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577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578" name="簇大小"/>
          <p:cNvSpPr/>
          <p:nvPr/>
        </p:nvSpPr>
        <p:spPr>
          <a:xfrm>
            <a:off x="10887778" y="6684306"/>
            <a:ext cx="1943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簇大小</a:t>
            </a:r>
          </a:p>
        </p:txBody>
      </p:sp>
      <p:sp>
        <p:nvSpPr>
          <p:cNvPr id="9" name="5.3.3 三、磁盘空间管理"/>
          <p:cNvSpPr/>
          <p:nvPr/>
        </p:nvSpPr>
        <p:spPr>
          <a:xfrm>
            <a:off x="43542" y="55165"/>
            <a:ext cx="253915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5.3.3.0</a:t>
            </a:r>
            <a:r>
              <a:rPr lang="zh-CN" altLang="en-US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磁盘空间管理</a:t>
            </a:r>
            <a:endParaRPr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1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582" name="文件系统为文件分配磁盘空间的单位是（ ）…"/>
          <p:cNvSpPr/>
          <p:nvPr/>
        </p:nvSpPr>
        <p:spPr>
          <a:xfrm>
            <a:off x="1950362" y="4292600"/>
            <a:ext cx="20483275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文件系统为文件分配磁盘空间的单位是（ 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A:链表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B:页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C:段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D:簇</a:t>
            </a:r>
          </a:p>
        </p:txBody>
      </p:sp>
      <p:sp>
        <p:nvSpPr>
          <p:cNvPr id="1583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584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585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3 三、磁盘空间管理"/>
          <p:cNvSpPr/>
          <p:nvPr/>
        </p:nvSpPr>
        <p:spPr>
          <a:xfrm>
            <a:off x="43542" y="55165"/>
            <a:ext cx="253915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5.3.3.0</a:t>
            </a:r>
            <a:r>
              <a:rPr lang="zh-CN" altLang="en-US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磁盘空间管理</a:t>
            </a:r>
            <a:endParaRPr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589" name="文件系统为文件分配磁盘空间的单位是（ ）…"/>
          <p:cNvSpPr/>
          <p:nvPr/>
        </p:nvSpPr>
        <p:spPr>
          <a:xfrm>
            <a:off x="1950362" y="4292600"/>
            <a:ext cx="20483275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文件系统为文件分配磁盘空间的单位是（ 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A:链表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B:页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C:段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D:簇</a:t>
            </a:r>
          </a:p>
        </p:txBody>
      </p:sp>
      <p:sp>
        <p:nvSpPr>
          <p:cNvPr id="159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59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592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3 三、磁盘空间管理"/>
          <p:cNvSpPr/>
          <p:nvPr/>
        </p:nvSpPr>
        <p:spPr>
          <a:xfrm>
            <a:off x="43542" y="55165"/>
            <a:ext cx="253915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5.3.3.0</a:t>
            </a:r>
            <a:r>
              <a:rPr lang="zh-CN" altLang="en-US" sz="20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磁盘空间管理</a:t>
            </a:r>
            <a:endParaRPr sz="20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5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596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597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598" name="实现文件"/>
          <p:cNvSpPr/>
          <p:nvPr/>
        </p:nvSpPr>
        <p:spPr>
          <a:xfrm>
            <a:off x="830549" y="2711296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599" name="实现目录"/>
          <p:cNvSpPr/>
          <p:nvPr/>
        </p:nvSpPr>
        <p:spPr>
          <a:xfrm>
            <a:off x="830549" y="6223000"/>
            <a:ext cx="4889439" cy="127000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实现目录</a:t>
            </a:r>
          </a:p>
        </p:txBody>
      </p:sp>
      <p:sp>
        <p:nvSpPr>
          <p:cNvPr id="1600" name="磁盘空间管理"/>
          <p:cNvSpPr/>
          <p:nvPr/>
        </p:nvSpPr>
        <p:spPr>
          <a:xfrm>
            <a:off x="830549" y="9734703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磁盘空间管理</a:t>
            </a:r>
          </a:p>
        </p:txBody>
      </p:sp>
      <p:sp>
        <p:nvSpPr>
          <p:cNvPr id="160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93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94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195" name="文件结构"/>
          <p:cNvSpPr/>
          <p:nvPr/>
        </p:nvSpPr>
        <p:spPr>
          <a:xfrm>
            <a:off x="657848" y="2435551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文件结构</a:t>
            </a:r>
          </a:p>
        </p:txBody>
      </p:sp>
      <p:pic>
        <p:nvPicPr>
          <p:cNvPr id="19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99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sp>
        <p:nvSpPr>
          <p:cNvPr id="200" name="无结构字节序列…"/>
          <p:cNvSpPr/>
          <p:nvPr/>
        </p:nvSpPr>
        <p:spPr>
          <a:xfrm>
            <a:off x="964911" y="4078996"/>
            <a:ext cx="4748531" cy="1892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无结构字节序列</a:t>
            </a:r>
          </a:p>
          <a:p>
            <a:r>
              <a:t>（流式文件）</a:t>
            </a:r>
          </a:p>
        </p:txBody>
      </p:sp>
      <p:sp>
        <p:nvSpPr>
          <p:cNvPr id="201" name="固定长度记录序列"/>
          <p:cNvSpPr/>
          <p:nvPr/>
        </p:nvSpPr>
        <p:spPr>
          <a:xfrm>
            <a:off x="9588500" y="4523496"/>
            <a:ext cx="520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固定长度记录序列</a:t>
            </a:r>
          </a:p>
        </p:txBody>
      </p:sp>
      <p:sp>
        <p:nvSpPr>
          <p:cNvPr id="202" name="树形结构"/>
          <p:cNvSpPr/>
          <p:nvPr/>
        </p:nvSpPr>
        <p:spPr>
          <a:xfrm>
            <a:off x="18670558" y="4523496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树形结构</a:t>
            </a:r>
          </a:p>
        </p:txBody>
      </p:sp>
      <p:sp>
        <p:nvSpPr>
          <p:cNvPr id="14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7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608" name="1 文件"/>
          <p:cNvSpPr/>
          <p:nvPr/>
        </p:nvSpPr>
        <p:spPr>
          <a:xfrm>
            <a:off x="9809377" y="5211871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文件</a:t>
            </a:r>
          </a:p>
        </p:txBody>
      </p:sp>
      <p:sp>
        <p:nvSpPr>
          <p:cNvPr id="1609" name="2 目录"/>
          <p:cNvSpPr/>
          <p:nvPr/>
        </p:nvSpPr>
        <p:spPr>
          <a:xfrm>
            <a:off x="9809377" y="6274917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目录</a:t>
            </a:r>
          </a:p>
        </p:txBody>
      </p:sp>
      <p:sp>
        <p:nvSpPr>
          <p:cNvPr id="1610" name="3 文件系统的实现"/>
          <p:cNvSpPr/>
          <p:nvPr/>
        </p:nvSpPr>
        <p:spPr>
          <a:xfrm>
            <a:off x="9809377" y="7337963"/>
            <a:ext cx="6498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文件系统的实现</a:t>
            </a:r>
          </a:p>
        </p:txBody>
      </p:sp>
      <p:sp>
        <p:nvSpPr>
          <p:cNvPr id="1611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61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613" name="实现文件"/>
          <p:cNvSpPr/>
          <p:nvPr/>
        </p:nvSpPr>
        <p:spPr>
          <a:xfrm>
            <a:off x="2437835" y="6200980"/>
            <a:ext cx="6381629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实现文件</a:t>
            </a:r>
          </a:p>
        </p:txBody>
      </p:sp>
      <p:sp>
        <p:nvSpPr>
          <p:cNvPr id="1614" name="实现目录"/>
          <p:cNvSpPr/>
          <p:nvPr/>
        </p:nvSpPr>
        <p:spPr>
          <a:xfrm>
            <a:off x="2778464" y="7264026"/>
            <a:ext cx="6041000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实现目录</a:t>
            </a:r>
          </a:p>
        </p:txBody>
      </p:sp>
      <p:sp>
        <p:nvSpPr>
          <p:cNvPr id="1615" name="线条"/>
          <p:cNvSpPr/>
          <p:nvPr/>
        </p:nvSpPr>
        <p:spPr>
          <a:xfrm flipV="1">
            <a:off x="9151795" y="6371564"/>
            <a:ext cx="1" cy="2888475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616" name="线条"/>
          <p:cNvSpPr/>
          <p:nvPr/>
        </p:nvSpPr>
        <p:spPr>
          <a:xfrm>
            <a:off x="9159479" y="7815801"/>
            <a:ext cx="541870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617" name="磁盘空间管理"/>
          <p:cNvSpPr/>
          <p:nvPr/>
        </p:nvSpPr>
        <p:spPr>
          <a:xfrm>
            <a:off x="4129645" y="8327072"/>
            <a:ext cx="4689819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磁盘空间管理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下课快乐…"/>
          <p:cNvSpPr/>
          <p:nvPr/>
        </p:nvSpPr>
        <p:spPr>
          <a:xfrm>
            <a:off x="10269232" y="4292600"/>
            <a:ext cx="13675297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960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下课快乐</a:t>
            </a:r>
          </a:p>
          <a:p>
            <a:pPr>
              <a:defRPr sz="960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马上去做随堂考哦</a:t>
            </a:r>
          </a:p>
          <a:p>
            <a:pPr>
              <a:defRPr sz="960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🙇‍♀️🙇‍♀️🙇‍♀️</a:t>
            </a:r>
          </a:p>
        </p:txBody>
      </p:sp>
      <p:pic>
        <p:nvPicPr>
          <p:cNvPr id="1622" name="EF7091CC-C309-4B12-B855-27AA446D42E5-16150-000030DF382AEA18_tmp.jpg" descr="EF7091CC-C309-4B12-B855-27AA446D42E5-16150-000030DF382AEA18_tm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30" y="3134121"/>
            <a:ext cx="9938651" cy="7447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08" name="1804…"/>
          <p:cNvSpPr/>
          <p:nvPr/>
        </p:nvSpPr>
        <p:spPr>
          <a:xfrm>
            <a:off x="1900123" y="3454399"/>
            <a:ext cx="20583754" cy="680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能够为用户提供在计算机系统中对数据信息进行长期、大量存储和访问的操作系统重要功能是（）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A:文件系统管理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B:内存管理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C:I/O设备管理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D:进程管理</a:t>
            </a:r>
          </a:p>
        </p:txBody>
      </p:sp>
      <p:sp>
        <p:nvSpPr>
          <p:cNvPr id="209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10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1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15" name="1804…"/>
          <p:cNvSpPr/>
          <p:nvPr/>
        </p:nvSpPr>
        <p:spPr>
          <a:xfrm>
            <a:off x="1900123" y="3454399"/>
            <a:ext cx="20583754" cy="680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能够为用户提供在计算机系统中对数据信息进行长期、大量存储和访问的操作系统重要功能是（）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A:文件系统管理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B:内存管理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C:I/O设备管理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D:进程管理</a:t>
            </a:r>
          </a:p>
        </p:txBody>
      </p:sp>
      <p:sp>
        <p:nvSpPr>
          <p:cNvPr id="216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17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1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22" name="1804…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文件系统的用户接口包括文件的命名、对文件的操作、______和______。</a:t>
            </a:r>
          </a:p>
        </p:txBody>
      </p:sp>
      <p:sp>
        <p:nvSpPr>
          <p:cNvPr id="223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24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2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29" name="1804…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文件系统的用户接口包括文件的命名、对文件的操作、______和______。</a:t>
            </a:r>
          </a:p>
        </p:txBody>
      </p:sp>
      <p:sp>
        <p:nvSpPr>
          <p:cNvPr id="23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31" name="类型"/>
          <p:cNvSpPr/>
          <p:nvPr/>
        </p:nvSpPr>
        <p:spPr>
          <a:xfrm>
            <a:off x="16775977" y="6397155"/>
            <a:ext cx="1333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类型</a:t>
            </a:r>
          </a:p>
        </p:txBody>
      </p:sp>
      <p:sp>
        <p:nvSpPr>
          <p:cNvPr id="232" name="属性"/>
          <p:cNvSpPr/>
          <p:nvPr/>
        </p:nvSpPr>
        <p:spPr>
          <a:xfrm>
            <a:off x="19823216" y="6397155"/>
            <a:ext cx="1333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属性</a:t>
            </a:r>
          </a:p>
        </p:txBody>
      </p:sp>
      <p:sp>
        <p:nvSpPr>
          <p:cNvPr id="233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34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0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22" name="1804…"/>
          <p:cNvSpPr/>
          <p:nvPr/>
        </p:nvSpPr>
        <p:spPr>
          <a:xfrm>
            <a:off x="1568793" y="6068040"/>
            <a:ext cx="2124641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1904</a:t>
            </a: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有三种文件结构，分别是：无结构字节序列</a:t>
            </a:r>
            <a:r>
              <a:rPr lang="zh-CN" altLang="en-US" sz="4800" dirty="0" smtClean="0">
                <a:sym typeface="Lantinghei SC Extralight"/>
              </a:rPr>
              <a:t>、</a:t>
            </a:r>
            <a:r>
              <a:rPr dirty="0" smtClean="0"/>
              <a:t>______</a:t>
            </a:r>
            <a:r>
              <a:rPr dirty="0"/>
              <a:t>和______。</a:t>
            </a:r>
          </a:p>
        </p:txBody>
      </p:sp>
      <p:sp>
        <p:nvSpPr>
          <p:cNvPr id="223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24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2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  <p:extLst>
      <p:ext uri="{BB962C8B-B14F-4D97-AF65-F5344CB8AC3E}">
        <p14:creationId xmlns:p14="http://schemas.microsoft.com/office/powerpoint/2010/main" val="159202187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22" name="1804…"/>
          <p:cNvSpPr/>
          <p:nvPr/>
        </p:nvSpPr>
        <p:spPr>
          <a:xfrm>
            <a:off x="1568793" y="6068040"/>
            <a:ext cx="21246415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1904</a:t>
            </a: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有三种文件结构，分别是：无结构字节序列</a:t>
            </a:r>
            <a:r>
              <a:rPr lang="zh-CN" altLang="en-US" sz="4800" dirty="0" smtClean="0">
                <a:sym typeface="Lantinghei SC Extralight"/>
              </a:rPr>
              <a:t>、</a:t>
            </a:r>
            <a:r>
              <a:rPr dirty="0" smtClean="0"/>
              <a:t>______</a:t>
            </a:r>
            <a:r>
              <a:rPr dirty="0"/>
              <a:t>和______。</a:t>
            </a:r>
          </a:p>
        </p:txBody>
      </p:sp>
      <p:sp>
        <p:nvSpPr>
          <p:cNvPr id="223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24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2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  <p:sp>
        <p:nvSpPr>
          <p:cNvPr id="9" name="类型"/>
          <p:cNvSpPr/>
          <p:nvPr/>
        </p:nvSpPr>
        <p:spPr>
          <a:xfrm>
            <a:off x="11438136" y="5937828"/>
            <a:ext cx="502701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/>
              <a:t>固定长度</a:t>
            </a:r>
            <a:r>
              <a:rPr lang="zh-CN" altLang="en-US"/>
              <a:t>记录</a:t>
            </a:r>
            <a:r>
              <a:rPr lang="zh-CN" altLang="en-US" smtClean="0"/>
              <a:t>序列</a:t>
            </a:r>
            <a:endParaRPr lang="zh-CN" altLang="en-US"/>
          </a:p>
        </p:txBody>
      </p:sp>
      <p:sp>
        <p:nvSpPr>
          <p:cNvPr id="10" name="类型"/>
          <p:cNvSpPr/>
          <p:nvPr/>
        </p:nvSpPr>
        <p:spPr>
          <a:xfrm>
            <a:off x="16737778" y="6358456"/>
            <a:ext cx="256480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/>
              <a:t>树形结构</a:t>
            </a:r>
          </a:p>
        </p:txBody>
      </p:sp>
    </p:spTree>
    <p:extLst>
      <p:ext uri="{BB962C8B-B14F-4D97-AF65-F5344CB8AC3E}">
        <p14:creationId xmlns:p14="http://schemas.microsoft.com/office/powerpoint/2010/main" val="17947321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名称：《操作系统概论》"/>
          <p:cNvSpPr/>
          <p:nvPr/>
        </p:nvSpPr>
        <p:spPr>
          <a:xfrm>
            <a:off x="14081169" y="3522358"/>
            <a:ext cx="709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>
              <a:defRPr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>
                <a:latin typeface="Hannotate SC Regular"/>
                <a:ea typeface="Hannotate SC Regular"/>
                <a:cs typeface="Hannotate SC Regular"/>
                <a:sym typeface="Hannotate SC Regular"/>
              </a:rPr>
              <a:t>名称：《操作系统概论》</a:t>
            </a:r>
          </a:p>
        </p:txBody>
      </p:sp>
      <p:sp>
        <p:nvSpPr>
          <p:cNvPr id="51" name="主编：张琼声"/>
          <p:cNvSpPr/>
          <p:nvPr/>
        </p:nvSpPr>
        <p:spPr>
          <a:xfrm>
            <a:off x="14081169" y="4942529"/>
            <a:ext cx="392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主编：张琼声</a:t>
            </a:r>
          </a:p>
        </p:txBody>
      </p:sp>
      <p:sp>
        <p:nvSpPr>
          <p:cNvPr id="52" name="编号：02323"/>
          <p:cNvSpPr/>
          <p:nvPr/>
        </p:nvSpPr>
        <p:spPr>
          <a:xfrm>
            <a:off x="14081169" y="6362700"/>
            <a:ext cx="39465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编号：02323</a:t>
            </a:r>
          </a:p>
        </p:txBody>
      </p:sp>
      <p:sp>
        <p:nvSpPr>
          <p:cNvPr id="53" name="机械工业出版社"/>
          <p:cNvSpPr/>
          <p:nvPr/>
        </p:nvSpPr>
        <p:spPr>
          <a:xfrm>
            <a:off x="14081169" y="9203041"/>
            <a:ext cx="455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机械工业出版社</a:t>
            </a:r>
          </a:p>
        </p:txBody>
      </p:sp>
      <p:sp>
        <p:nvSpPr>
          <p:cNvPr id="54" name="年份：2017年"/>
          <p:cNvSpPr/>
          <p:nvPr/>
        </p:nvSpPr>
        <p:spPr>
          <a:xfrm>
            <a:off x="14081169" y="7782870"/>
            <a:ext cx="419608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年份：2017年</a:t>
            </a:r>
          </a:p>
        </p:txBody>
      </p:sp>
      <p:sp>
        <p:nvSpPr>
          <p:cNvPr id="55" name="教…"/>
          <p:cNvSpPr/>
          <p:nvPr/>
        </p:nvSpPr>
        <p:spPr>
          <a:xfrm>
            <a:off x="1345160" y="1910546"/>
            <a:ext cx="2457933" cy="979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教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材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介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绍</a:t>
            </a:r>
          </a:p>
        </p:txBody>
      </p:sp>
      <p:pic>
        <p:nvPicPr>
          <p:cNvPr id="56" name="屏幕快照 2019-02-26 下午5.38.17.png" descr="屏幕快照 2019-02-26 下午5.38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9214" y="2776167"/>
            <a:ext cx="6323673" cy="7953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59" name="一般的文件结构主要有无结构字节序列、固定长度记录序列和（  ）。…"/>
          <p:cNvSpPr/>
          <p:nvPr/>
        </p:nvSpPr>
        <p:spPr>
          <a:xfrm>
            <a:off x="1568793" y="4159828"/>
            <a:ext cx="21246415" cy="539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1910</a:t>
            </a:r>
            <a:endParaRPr lang="en-US" dirty="0" smtClean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操作系统中处理文件的部分称为（    </a:t>
            </a:r>
            <a:r>
              <a:rPr lang="zh-CN" altLang="en-US" sz="4800" dirty="0" smtClean="0">
                <a:sym typeface="Lantinghei SC Extralight"/>
              </a:rPr>
              <a:t>）</a:t>
            </a:r>
            <a:endParaRPr lang="en-US" altLang="zh-CN" sz="4800" dirty="0" smtClean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A:</a:t>
            </a:r>
            <a:r>
              <a:rPr lang="zh-CN" altLang="en-US" dirty="0"/>
              <a:t>数据库系统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B:</a:t>
            </a:r>
            <a:r>
              <a:rPr lang="zh-CN" altLang="en-US" dirty="0"/>
              <a:t>文件系统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C:</a:t>
            </a:r>
            <a:r>
              <a:rPr lang="zh-CN" altLang="en-US" dirty="0"/>
              <a:t>检索系统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D:</a:t>
            </a:r>
            <a:r>
              <a:rPr lang="zh-CN" altLang="en-US" dirty="0"/>
              <a:t>数据存储系统</a:t>
            </a:r>
          </a:p>
        </p:txBody>
      </p:sp>
      <p:sp>
        <p:nvSpPr>
          <p:cNvPr id="26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61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6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  <p:extLst>
      <p:ext uri="{BB962C8B-B14F-4D97-AF65-F5344CB8AC3E}">
        <p14:creationId xmlns:p14="http://schemas.microsoft.com/office/powerpoint/2010/main" val="746412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59" name="一般的文件结构主要有无结构字节序列、固定长度记录序列和（  ）。…"/>
          <p:cNvSpPr/>
          <p:nvPr/>
        </p:nvSpPr>
        <p:spPr>
          <a:xfrm>
            <a:off x="1568793" y="4159828"/>
            <a:ext cx="21246415" cy="539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1910</a:t>
            </a:r>
            <a:endParaRPr lang="en-US" dirty="0" smtClean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操作系统中处理文件的部分称为（    </a:t>
            </a:r>
            <a:r>
              <a:rPr lang="zh-CN" altLang="en-US" sz="4800" dirty="0" smtClean="0">
                <a:sym typeface="Lantinghei SC Extralight"/>
              </a:rPr>
              <a:t>）</a:t>
            </a:r>
            <a:endParaRPr lang="en-US" altLang="zh-CN" sz="4800" dirty="0" smtClean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A:</a:t>
            </a:r>
            <a:r>
              <a:rPr lang="zh-CN" altLang="en-US" dirty="0"/>
              <a:t>数据库系统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>
                <a:solidFill>
                  <a:srgbClr val="FF0000"/>
                </a:solidFill>
              </a:rPr>
              <a:t>B:</a:t>
            </a:r>
            <a:r>
              <a:rPr lang="zh-CN" altLang="en-US" dirty="0">
                <a:solidFill>
                  <a:srgbClr val="FF0000"/>
                </a:solidFill>
              </a:rPr>
              <a:t>文件系统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C:</a:t>
            </a:r>
            <a:r>
              <a:rPr lang="zh-CN" altLang="en-US" dirty="0"/>
              <a:t>检索系统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D:</a:t>
            </a:r>
            <a:r>
              <a:rPr lang="zh-CN" altLang="en-US" dirty="0"/>
              <a:t>数据存储系统</a:t>
            </a:r>
          </a:p>
        </p:txBody>
      </p:sp>
      <p:sp>
        <p:nvSpPr>
          <p:cNvPr id="26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61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6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  <p:extLst>
      <p:ext uri="{BB962C8B-B14F-4D97-AF65-F5344CB8AC3E}">
        <p14:creationId xmlns:p14="http://schemas.microsoft.com/office/powerpoint/2010/main" val="25954640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296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297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98" name="文件类型"/>
          <p:cNvSpPr/>
          <p:nvPr/>
        </p:nvSpPr>
        <p:spPr>
          <a:xfrm>
            <a:off x="657848" y="2435551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文件类型</a:t>
            </a:r>
          </a:p>
        </p:txBody>
      </p:sp>
      <p:pic>
        <p:nvPicPr>
          <p:cNvPr id="300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302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grpSp>
        <p:nvGrpSpPr>
          <p:cNvPr id="305" name="正规文件"/>
          <p:cNvGrpSpPr/>
          <p:nvPr/>
        </p:nvGrpSpPr>
        <p:grpSpPr>
          <a:xfrm>
            <a:off x="6360850" y="2499051"/>
            <a:ext cx="2806701" cy="1143001"/>
            <a:chOff x="0" y="0"/>
            <a:chExt cx="2806700" cy="1143000"/>
          </a:xfrm>
        </p:grpSpPr>
        <p:sp>
          <p:nvSpPr>
            <p:cNvPr id="304" name="正规文件"/>
            <p:cNvSpPr/>
            <p:nvPr/>
          </p:nvSpPr>
          <p:spPr>
            <a:xfrm>
              <a:off x="38100" y="38100"/>
              <a:ext cx="273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正规文件</a:t>
              </a:r>
            </a:p>
          </p:txBody>
        </p:sp>
        <p:pic>
          <p:nvPicPr>
            <p:cNvPr id="303" name="正规文件" descr="正规文件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2806702" cy="1143001"/>
            </a:xfrm>
            <a:prstGeom prst="rect">
              <a:avLst/>
            </a:prstGeom>
            <a:effectLst/>
          </p:spPr>
        </p:pic>
      </p:grpSp>
      <p:grpSp>
        <p:nvGrpSpPr>
          <p:cNvPr id="308" name="目录文件"/>
          <p:cNvGrpSpPr/>
          <p:nvPr/>
        </p:nvGrpSpPr>
        <p:grpSpPr>
          <a:xfrm>
            <a:off x="10141763" y="2499051"/>
            <a:ext cx="2806701" cy="1143001"/>
            <a:chOff x="0" y="0"/>
            <a:chExt cx="2806700" cy="1143000"/>
          </a:xfrm>
        </p:grpSpPr>
        <p:sp>
          <p:nvSpPr>
            <p:cNvPr id="307" name="目录文件"/>
            <p:cNvSpPr/>
            <p:nvPr/>
          </p:nvSpPr>
          <p:spPr>
            <a:xfrm>
              <a:off x="38100" y="38100"/>
              <a:ext cx="273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目录文件</a:t>
              </a:r>
            </a:p>
          </p:txBody>
        </p:sp>
        <p:pic>
          <p:nvPicPr>
            <p:cNvPr id="306" name="目录文件" descr="目录文件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2806702" cy="1143001"/>
            </a:xfrm>
            <a:prstGeom prst="rect">
              <a:avLst/>
            </a:prstGeom>
            <a:effectLst/>
          </p:spPr>
        </p:pic>
      </p:grpSp>
      <p:grpSp>
        <p:nvGrpSpPr>
          <p:cNvPr id="311" name="字符设备文件"/>
          <p:cNvGrpSpPr/>
          <p:nvPr/>
        </p:nvGrpSpPr>
        <p:grpSpPr>
          <a:xfrm>
            <a:off x="13960231" y="2499051"/>
            <a:ext cx="4076701" cy="1143001"/>
            <a:chOff x="0" y="0"/>
            <a:chExt cx="4076700" cy="1143000"/>
          </a:xfrm>
        </p:grpSpPr>
        <p:sp>
          <p:nvSpPr>
            <p:cNvPr id="310" name="字符设备文件"/>
            <p:cNvSpPr/>
            <p:nvPr/>
          </p:nvSpPr>
          <p:spPr>
            <a:xfrm>
              <a:off x="38100" y="38100"/>
              <a:ext cx="400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字符设备文件</a:t>
              </a:r>
            </a:p>
          </p:txBody>
        </p:sp>
        <p:pic>
          <p:nvPicPr>
            <p:cNvPr id="309" name="字符设备文件" descr="字符设备文件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4076701" cy="1143001"/>
            </a:xfrm>
            <a:prstGeom prst="rect">
              <a:avLst/>
            </a:prstGeom>
            <a:effectLst/>
          </p:spPr>
        </p:pic>
      </p:grpSp>
      <p:grpSp>
        <p:nvGrpSpPr>
          <p:cNvPr id="314" name="块设备文件"/>
          <p:cNvGrpSpPr/>
          <p:nvPr/>
        </p:nvGrpSpPr>
        <p:grpSpPr>
          <a:xfrm>
            <a:off x="19048699" y="2499051"/>
            <a:ext cx="3441701" cy="1143001"/>
            <a:chOff x="0" y="0"/>
            <a:chExt cx="3441700" cy="1143000"/>
          </a:xfrm>
        </p:grpSpPr>
        <p:sp>
          <p:nvSpPr>
            <p:cNvPr id="313" name="块设备文件"/>
            <p:cNvSpPr/>
            <p:nvPr/>
          </p:nvSpPr>
          <p:spPr>
            <a:xfrm>
              <a:off x="38100" y="38100"/>
              <a:ext cx="336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块设备文件</a:t>
              </a:r>
            </a:p>
          </p:txBody>
        </p:sp>
        <p:pic>
          <p:nvPicPr>
            <p:cNvPr id="312" name="块设备文件" descr="块设备文件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3441701" cy="1143001"/>
            </a:xfrm>
            <a:prstGeom prst="rect">
              <a:avLst/>
            </a:prstGeom>
            <a:effectLst/>
          </p:spPr>
        </p:pic>
      </p:grpSp>
      <p:sp>
        <p:nvSpPr>
          <p:cNvPr id="23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318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319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320" name="文件类型"/>
          <p:cNvSpPr/>
          <p:nvPr/>
        </p:nvSpPr>
        <p:spPr>
          <a:xfrm>
            <a:off x="657848" y="2435551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文件类型</a:t>
            </a:r>
          </a:p>
        </p:txBody>
      </p:sp>
      <p:pic>
        <p:nvPicPr>
          <p:cNvPr id="322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324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grpSp>
        <p:nvGrpSpPr>
          <p:cNvPr id="327" name="正规文件"/>
          <p:cNvGrpSpPr/>
          <p:nvPr/>
        </p:nvGrpSpPr>
        <p:grpSpPr>
          <a:xfrm>
            <a:off x="1344022" y="4560342"/>
            <a:ext cx="2806701" cy="1143001"/>
            <a:chOff x="0" y="0"/>
            <a:chExt cx="2806700" cy="1143000"/>
          </a:xfrm>
        </p:grpSpPr>
        <p:sp>
          <p:nvSpPr>
            <p:cNvPr id="326" name="正规文件"/>
            <p:cNvSpPr/>
            <p:nvPr/>
          </p:nvSpPr>
          <p:spPr>
            <a:xfrm>
              <a:off x="38100" y="38100"/>
              <a:ext cx="273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正规文件</a:t>
              </a:r>
            </a:p>
          </p:txBody>
        </p:sp>
        <p:pic>
          <p:nvPicPr>
            <p:cNvPr id="325" name="正规文件" descr="正规文件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2806702" cy="1143001"/>
            </a:xfrm>
            <a:prstGeom prst="rect">
              <a:avLst/>
            </a:prstGeom>
            <a:effectLst/>
          </p:spPr>
        </p:pic>
      </p:grpSp>
      <p:grpSp>
        <p:nvGrpSpPr>
          <p:cNvPr id="330" name="目录文件"/>
          <p:cNvGrpSpPr/>
          <p:nvPr/>
        </p:nvGrpSpPr>
        <p:grpSpPr>
          <a:xfrm>
            <a:off x="6347592" y="4560342"/>
            <a:ext cx="2806701" cy="1143001"/>
            <a:chOff x="0" y="0"/>
            <a:chExt cx="2806700" cy="1143000"/>
          </a:xfrm>
        </p:grpSpPr>
        <p:sp>
          <p:nvSpPr>
            <p:cNvPr id="329" name="目录文件"/>
            <p:cNvSpPr/>
            <p:nvPr/>
          </p:nvSpPr>
          <p:spPr>
            <a:xfrm>
              <a:off x="38100" y="38100"/>
              <a:ext cx="273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solidFill>
                    <a:schemeClr val="accent5"/>
                  </a:solidFill>
                </a:rPr>
                <a:t>目录</a:t>
              </a:r>
              <a:r>
                <a:t>文件</a:t>
              </a:r>
            </a:p>
          </p:txBody>
        </p:sp>
        <p:pic>
          <p:nvPicPr>
            <p:cNvPr id="328" name="目录文件" descr="目录文件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2806702" cy="1143001"/>
            </a:xfrm>
            <a:prstGeom prst="rect">
              <a:avLst/>
            </a:prstGeom>
            <a:effectLst/>
          </p:spPr>
        </p:pic>
      </p:grpSp>
      <p:grpSp>
        <p:nvGrpSpPr>
          <p:cNvPr id="333" name="字符设备文件"/>
          <p:cNvGrpSpPr/>
          <p:nvPr/>
        </p:nvGrpSpPr>
        <p:grpSpPr>
          <a:xfrm>
            <a:off x="12326015" y="4655592"/>
            <a:ext cx="4076701" cy="1143001"/>
            <a:chOff x="0" y="0"/>
            <a:chExt cx="4076700" cy="1143000"/>
          </a:xfrm>
        </p:grpSpPr>
        <p:sp>
          <p:nvSpPr>
            <p:cNvPr id="332" name="字符设备文件"/>
            <p:cNvSpPr/>
            <p:nvPr/>
          </p:nvSpPr>
          <p:spPr>
            <a:xfrm>
              <a:off x="38100" y="38100"/>
              <a:ext cx="4000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solidFill>
                    <a:schemeClr val="accent5"/>
                  </a:solidFill>
                </a:rPr>
                <a:t>字符设备</a:t>
              </a:r>
              <a:r>
                <a:t>文件</a:t>
              </a:r>
            </a:p>
          </p:txBody>
        </p:sp>
        <p:pic>
          <p:nvPicPr>
            <p:cNvPr id="331" name="字符设备文件" descr="字符设备文件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4076701" cy="1143001"/>
            </a:xfrm>
            <a:prstGeom prst="rect">
              <a:avLst/>
            </a:prstGeom>
            <a:effectLst/>
          </p:spPr>
        </p:pic>
      </p:grpSp>
      <p:grpSp>
        <p:nvGrpSpPr>
          <p:cNvPr id="336" name="块设备文件"/>
          <p:cNvGrpSpPr/>
          <p:nvPr/>
        </p:nvGrpSpPr>
        <p:grpSpPr>
          <a:xfrm>
            <a:off x="19190961" y="4655592"/>
            <a:ext cx="3441701" cy="1143001"/>
            <a:chOff x="0" y="0"/>
            <a:chExt cx="3441700" cy="1143000"/>
          </a:xfrm>
        </p:grpSpPr>
        <p:sp>
          <p:nvSpPr>
            <p:cNvPr id="335" name="块设备文件"/>
            <p:cNvSpPr/>
            <p:nvPr/>
          </p:nvSpPr>
          <p:spPr>
            <a:xfrm>
              <a:off x="38100" y="38100"/>
              <a:ext cx="336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solidFill>
                    <a:schemeClr val="accent5"/>
                  </a:solidFill>
                </a:rPr>
                <a:t>块设备</a:t>
              </a:r>
              <a:r>
                <a:t>文件</a:t>
              </a:r>
            </a:p>
          </p:txBody>
        </p:sp>
        <p:pic>
          <p:nvPicPr>
            <p:cNvPr id="334" name="块设备文件" descr="块设备文件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-1"/>
              <a:ext cx="3441701" cy="1143001"/>
            </a:xfrm>
            <a:prstGeom prst="rect">
              <a:avLst/>
            </a:prstGeom>
            <a:effectLst/>
          </p:spPr>
        </p:pic>
      </p:grpSp>
      <p:sp>
        <p:nvSpPr>
          <p:cNvPr id="337" name="管理文件系统的系统文件"/>
          <p:cNvSpPr/>
          <p:nvPr/>
        </p:nvSpPr>
        <p:spPr>
          <a:xfrm>
            <a:off x="5824668" y="7352256"/>
            <a:ext cx="3852550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管理文件系统的</a:t>
            </a:r>
            <a:r>
              <a:rPr dirty="0">
                <a:solidFill>
                  <a:schemeClr val="accent5"/>
                </a:solidFill>
              </a:rPr>
              <a:t>系统文件</a:t>
            </a:r>
          </a:p>
        </p:txBody>
      </p:sp>
      <p:sp>
        <p:nvSpPr>
          <p:cNvPr id="338" name="和输入输出有关"/>
          <p:cNvSpPr/>
          <p:nvPr/>
        </p:nvSpPr>
        <p:spPr>
          <a:xfrm>
            <a:off x="12097918" y="7370926"/>
            <a:ext cx="453289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17999"/>
              </a:lnSpc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和</a:t>
            </a:r>
            <a:r>
              <a:rPr>
                <a:solidFill>
                  <a:schemeClr val="accent5"/>
                </a:solidFill>
              </a:rPr>
              <a:t>输入输出</a:t>
            </a:r>
            <a:r>
              <a:t>有关</a:t>
            </a:r>
          </a:p>
        </p:txBody>
      </p:sp>
      <p:sp>
        <p:nvSpPr>
          <p:cNvPr id="339" name="用于磁盘类设备"/>
          <p:cNvSpPr/>
          <p:nvPr/>
        </p:nvSpPr>
        <p:spPr>
          <a:xfrm>
            <a:off x="18668037" y="7370926"/>
            <a:ext cx="453289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ct val="117999"/>
              </a:lnSpc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用于</a:t>
            </a:r>
            <a:r>
              <a:rPr>
                <a:solidFill>
                  <a:schemeClr val="accent5"/>
                </a:solidFill>
              </a:rPr>
              <a:t>磁盘类</a:t>
            </a:r>
            <a:r>
              <a:t>设备</a:t>
            </a:r>
          </a:p>
        </p:txBody>
      </p:sp>
      <p:sp>
        <p:nvSpPr>
          <p:cNvPr id="340" name="线条"/>
          <p:cNvSpPr/>
          <p:nvPr/>
        </p:nvSpPr>
        <p:spPr>
          <a:xfrm>
            <a:off x="7750942" y="5854509"/>
            <a:ext cx="1" cy="127000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41" name="线条"/>
          <p:cNvSpPr/>
          <p:nvPr/>
        </p:nvSpPr>
        <p:spPr>
          <a:xfrm>
            <a:off x="14364365" y="5949759"/>
            <a:ext cx="1" cy="127000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42" name="线条"/>
          <p:cNvSpPr/>
          <p:nvPr/>
        </p:nvSpPr>
        <p:spPr>
          <a:xfrm>
            <a:off x="20911811" y="5949759"/>
            <a:ext cx="1" cy="127000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29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7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348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349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350" name="文件类型"/>
          <p:cNvSpPr/>
          <p:nvPr/>
        </p:nvSpPr>
        <p:spPr>
          <a:xfrm>
            <a:off x="657848" y="2435551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文件类型</a:t>
            </a:r>
          </a:p>
        </p:txBody>
      </p:sp>
      <p:pic>
        <p:nvPicPr>
          <p:cNvPr id="352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354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sp>
        <p:nvSpPr>
          <p:cNvPr id="355" name="ASCII文件"/>
          <p:cNvSpPr/>
          <p:nvPr/>
        </p:nvSpPr>
        <p:spPr>
          <a:xfrm>
            <a:off x="6611434" y="5517266"/>
            <a:ext cx="330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ASCII文件</a:t>
            </a:r>
          </a:p>
        </p:txBody>
      </p:sp>
      <p:sp>
        <p:nvSpPr>
          <p:cNvPr id="356" name="二进制文件"/>
          <p:cNvSpPr/>
          <p:nvPr/>
        </p:nvSpPr>
        <p:spPr>
          <a:xfrm>
            <a:off x="6611434" y="7607087"/>
            <a:ext cx="330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二进制文件</a:t>
            </a:r>
          </a:p>
        </p:txBody>
      </p:sp>
      <p:sp>
        <p:nvSpPr>
          <p:cNvPr id="357" name="American Standard Code for Information Interchange"/>
          <p:cNvSpPr/>
          <p:nvPr/>
        </p:nvSpPr>
        <p:spPr>
          <a:xfrm>
            <a:off x="5849839" y="4301002"/>
            <a:ext cx="152076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American Standard Code for Information Interchange</a:t>
            </a:r>
          </a:p>
        </p:txBody>
      </p:sp>
      <p:sp>
        <p:nvSpPr>
          <p:cNvPr id="358" name="可显示和打印，通常的文本编辑器可编辑"/>
          <p:cNvSpPr/>
          <p:nvPr/>
        </p:nvSpPr>
        <p:spPr>
          <a:xfrm>
            <a:off x="10316939" y="5523616"/>
            <a:ext cx="1154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可显示和打印，通常的文本编辑器可编辑</a:t>
            </a:r>
          </a:p>
        </p:txBody>
      </p:sp>
      <p:sp>
        <p:nvSpPr>
          <p:cNvPr id="359" name="不能直接显示和打印，需要专门编辑器"/>
          <p:cNvSpPr/>
          <p:nvPr/>
        </p:nvSpPr>
        <p:spPr>
          <a:xfrm>
            <a:off x="10316939" y="7613437"/>
            <a:ext cx="1090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/>
          </a:lstStyle>
          <a:p>
            <a:r>
              <a:rPr dirty="0"/>
              <a:t>不能直接显示和打印，需要专门编辑器</a:t>
            </a:r>
          </a:p>
        </p:txBody>
      </p:sp>
      <p:grpSp>
        <p:nvGrpSpPr>
          <p:cNvPr id="362" name="正规文件的分类"/>
          <p:cNvGrpSpPr/>
          <p:nvPr/>
        </p:nvGrpSpPr>
        <p:grpSpPr>
          <a:xfrm>
            <a:off x="1514704" y="6286500"/>
            <a:ext cx="4711701" cy="1143000"/>
            <a:chOff x="0" y="0"/>
            <a:chExt cx="4711700" cy="1143000"/>
          </a:xfrm>
        </p:grpSpPr>
        <p:sp>
          <p:nvSpPr>
            <p:cNvPr id="361" name="正规文件的分类"/>
            <p:cNvSpPr/>
            <p:nvPr/>
          </p:nvSpPr>
          <p:spPr>
            <a:xfrm>
              <a:off x="38100" y="38100"/>
              <a:ext cx="4635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正规文件的分类</a:t>
              </a:r>
            </a:p>
          </p:txBody>
        </p:sp>
        <p:pic>
          <p:nvPicPr>
            <p:cNvPr id="360" name="正规文件的分类" descr="正规文件的分类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4711701" cy="1143001"/>
            </a:xfrm>
            <a:prstGeom prst="rect">
              <a:avLst/>
            </a:prstGeom>
            <a:effectLst/>
          </p:spPr>
        </p:pic>
      </p:grpSp>
      <p:sp>
        <p:nvSpPr>
          <p:cNvPr id="19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59" name="一般的文件结构主要有无结构字节序列、固定长度记录序列和（  ）。…"/>
          <p:cNvSpPr/>
          <p:nvPr/>
        </p:nvSpPr>
        <p:spPr>
          <a:xfrm>
            <a:off x="1568793" y="4159829"/>
            <a:ext cx="21246415" cy="539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1904</a:t>
            </a:r>
            <a:endParaRPr lang="en-US" dirty="0" smtClean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用于管理文件的系统文件是（   </a:t>
            </a:r>
            <a:r>
              <a:rPr lang="zh-CN" altLang="en-US" sz="4800" dirty="0" smtClean="0">
                <a:sym typeface="Lantinghei SC Extralight"/>
              </a:rPr>
              <a:t>）</a:t>
            </a:r>
            <a:endParaRPr lang="en-US" altLang="zh-CN" sz="4800" dirty="0" smtClean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A:</a:t>
            </a:r>
            <a:r>
              <a:rPr lang="zh-CN" altLang="en-US" dirty="0"/>
              <a:t>正规文件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B:</a:t>
            </a:r>
            <a:r>
              <a:rPr lang="zh-CN" altLang="en-US" dirty="0"/>
              <a:t>目录文件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C:</a:t>
            </a:r>
            <a:r>
              <a:rPr lang="zh-CN" altLang="en-US" dirty="0"/>
              <a:t>字符设备文件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D:</a:t>
            </a:r>
            <a:r>
              <a:rPr lang="zh-CN" altLang="en-US" dirty="0"/>
              <a:t>块设备文件</a:t>
            </a:r>
          </a:p>
        </p:txBody>
      </p:sp>
      <p:sp>
        <p:nvSpPr>
          <p:cNvPr id="26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61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6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  <p:extLst>
      <p:ext uri="{BB962C8B-B14F-4D97-AF65-F5344CB8AC3E}">
        <p14:creationId xmlns:p14="http://schemas.microsoft.com/office/powerpoint/2010/main" val="175134069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59" name="一般的文件结构主要有无结构字节序列、固定长度记录序列和（  ）。…"/>
          <p:cNvSpPr/>
          <p:nvPr/>
        </p:nvSpPr>
        <p:spPr>
          <a:xfrm>
            <a:off x="1568793" y="4159829"/>
            <a:ext cx="21246415" cy="539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1904</a:t>
            </a:r>
            <a:endParaRPr lang="en-US" dirty="0" smtClean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用于管理文件的系统文件是（   </a:t>
            </a:r>
            <a:r>
              <a:rPr lang="zh-CN" altLang="en-US" sz="4800" dirty="0" smtClean="0">
                <a:sym typeface="Lantinghei SC Extralight"/>
              </a:rPr>
              <a:t>）</a:t>
            </a:r>
            <a:endParaRPr lang="en-US" altLang="zh-CN" sz="4800" dirty="0" smtClean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A:</a:t>
            </a:r>
            <a:r>
              <a:rPr lang="zh-CN" altLang="en-US" dirty="0"/>
              <a:t>正规文件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>
                <a:solidFill>
                  <a:srgbClr val="FF0000"/>
                </a:solidFill>
              </a:rPr>
              <a:t>B:</a:t>
            </a:r>
            <a:r>
              <a:rPr lang="zh-CN" altLang="en-US" dirty="0">
                <a:solidFill>
                  <a:srgbClr val="FF0000"/>
                </a:solidFill>
              </a:rPr>
              <a:t>目录文件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C:</a:t>
            </a:r>
            <a:r>
              <a:rPr lang="zh-CN" altLang="en-US" dirty="0"/>
              <a:t>字符设备文件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D:</a:t>
            </a:r>
            <a:r>
              <a:rPr lang="zh-CN" altLang="en-US" dirty="0"/>
              <a:t>块设备文件</a:t>
            </a:r>
          </a:p>
        </p:txBody>
      </p:sp>
      <p:sp>
        <p:nvSpPr>
          <p:cNvPr id="26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61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6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  <p:extLst>
      <p:ext uri="{BB962C8B-B14F-4D97-AF65-F5344CB8AC3E}">
        <p14:creationId xmlns:p14="http://schemas.microsoft.com/office/powerpoint/2010/main" val="174454038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368" name="1810…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文件的类型有正规文件、目录文件、______和______。</a:t>
            </a:r>
          </a:p>
        </p:txBody>
      </p:sp>
      <p:sp>
        <p:nvSpPr>
          <p:cNvPr id="369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370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37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375" name="1810…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文件的类型有正规文件、目录文件、______和______。</a:t>
            </a:r>
          </a:p>
        </p:txBody>
      </p:sp>
      <p:sp>
        <p:nvSpPr>
          <p:cNvPr id="376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377" name="字符设备文件"/>
          <p:cNvSpPr/>
          <p:nvPr/>
        </p:nvSpPr>
        <p:spPr>
          <a:xfrm>
            <a:off x="10527501" y="5974399"/>
            <a:ext cx="37719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字符设备文件</a:t>
            </a:r>
          </a:p>
        </p:txBody>
      </p:sp>
      <p:sp>
        <p:nvSpPr>
          <p:cNvPr id="378" name="块设备文件"/>
          <p:cNvSpPr/>
          <p:nvPr/>
        </p:nvSpPr>
        <p:spPr>
          <a:xfrm>
            <a:off x="14572490" y="5974399"/>
            <a:ext cx="31623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块设备文件</a:t>
            </a:r>
          </a:p>
        </p:txBody>
      </p:sp>
      <p:sp>
        <p:nvSpPr>
          <p:cNvPr id="379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38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0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384" name="正规文件的类型有二进制文件和（）…"/>
          <p:cNvSpPr/>
          <p:nvPr/>
        </p:nvSpPr>
        <p:spPr>
          <a:xfrm>
            <a:off x="1568793" y="4292600"/>
            <a:ext cx="21246415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正规文件的类型有二进制文件和（）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A:ASCII文件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B:目录文件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C:字符设备文件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D:块设备文件</a:t>
            </a:r>
          </a:p>
        </p:txBody>
      </p:sp>
      <p:sp>
        <p:nvSpPr>
          <p:cNvPr id="385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386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38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屏幕快照 2018-04-02 下午7.07.49.png" descr="屏幕快照 2018-04-02 下午7.07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4195" y="4539378"/>
            <a:ext cx="7572376" cy="463724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9" name="考…"/>
          <p:cNvSpPr/>
          <p:nvPr/>
        </p:nvSpPr>
        <p:spPr>
          <a:xfrm>
            <a:off x="1345160" y="1910546"/>
            <a:ext cx="2457933" cy="979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考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试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题</a:t>
            </a:r>
          </a:p>
          <a:p>
            <a:pPr defTabSz="821531">
              <a:defRPr sz="13600"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型</a:t>
            </a:r>
          </a:p>
        </p:txBody>
      </p:sp>
      <p:sp>
        <p:nvSpPr>
          <p:cNvPr id="60" name="单选题        1分*20=20分"/>
          <p:cNvSpPr/>
          <p:nvPr/>
        </p:nvSpPr>
        <p:spPr>
          <a:xfrm>
            <a:off x="14314875" y="4090695"/>
            <a:ext cx="77927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单选题        1分*20=20分</a:t>
            </a:r>
          </a:p>
        </p:txBody>
      </p:sp>
      <p:sp>
        <p:nvSpPr>
          <p:cNvPr id="61" name="填空题        2分*10=20分"/>
          <p:cNvSpPr/>
          <p:nvPr/>
        </p:nvSpPr>
        <p:spPr>
          <a:xfrm>
            <a:off x="14314875" y="5636519"/>
            <a:ext cx="77927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填空题        2分*10=20分</a:t>
            </a:r>
          </a:p>
        </p:txBody>
      </p:sp>
      <p:sp>
        <p:nvSpPr>
          <p:cNvPr id="62" name="简答题        4分*5=20分"/>
          <p:cNvSpPr/>
          <p:nvPr/>
        </p:nvSpPr>
        <p:spPr>
          <a:xfrm>
            <a:off x="14314875" y="7182343"/>
            <a:ext cx="73609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简答题        4分*5=20分</a:t>
            </a:r>
          </a:p>
        </p:txBody>
      </p:sp>
      <p:sp>
        <p:nvSpPr>
          <p:cNvPr id="63" name="综合题        10分*4=40分"/>
          <p:cNvSpPr/>
          <p:nvPr/>
        </p:nvSpPr>
        <p:spPr>
          <a:xfrm>
            <a:off x="14314875" y="8728167"/>
            <a:ext cx="77927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satOff val="1488"/>
                    <a:lumOff val="-724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综合题        10分*4=40分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391" name="正规文件的类型有二进制文件和（）…"/>
          <p:cNvSpPr/>
          <p:nvPr/>
        </p:nvSpPr>
        <p:spPr>
          <a:xfrm>
            <a:off x="1568793" y="4292600"/>
            <a:ext cx="21246415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正规文件的类型有二进制文件和（）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A:ASCII文件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B:目录文件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C:字符设备文件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D:块设备文件</a:t>
            </a:r>
          </a:p>
        </p:txBody>
      </p:sp>
      <p:sp>
        <p:nvSpPr>
          <p:cNvPr id="392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393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394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7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398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399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400" name="文件存取"/>
          <p:cNvSpPr/>
          <p:nvPr/>
        </p:nvSpPr>
        <p:spPr>
          <a:xfrm>
            <a:off x="657848" y="3132932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文件存取</a:t>
            </a:r>
          </a:p>
        </p:txBody>
      </p:sp>
      <p:sp>
        <p:nvSpPr>
          <p:cNvPr id="401" name="文件属性"/>
          <p:cNvSpPr/>
          <p:nvPr/>
        </p:nvSpPr>
        <p:spPr>
          <a:xfrm>
            <a:off x="657848" y="7027675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文件属性</a:t>
            </a:r>
          </a:p>
        </p:txBody>
      </p:sp>
      <p:sp>
        <p:nvSpPr>
          <p:cNvPr id="402" name="顺序存取"/>
          <p:cNvSpPr/>
          <p:nvPr/>
        </p:nvSpPr>
        <p:spPr>
          <a:xfrm>
            <a:off x="5793410" y="2817390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顺序存取</a:t>
            </a:r>
          </a:p>
        </p:txBody>
      </p:sp>
      <p:sp>
        <p:nvSpPr>
          <p:cNvPr id="403" name="随机存取"/>
          <p:cNvSpPr/>
          <p:nvPr/>
        </p:nvSpPr>
        <p:spPr>
          <a:xfrm>
            <a:off x="5793410" y="3930243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随机存取</a:t>
            </a:r>
          </a:p>
        </p:txBody>
      </p:sp>
      <p:sp>
        <p:nvSpPr>
          <p:cNvPr id="404" name="早期，从文件开始处读取信息，不能跳过"/>
          <p:cNvSpPr/>
          <p:nvPr/>
        </p:nvSpPr>
        <p:spPr>
          <a:xfrm>
            <a:off x="8999743" y="2823740"/>
            <a:ext cx="1154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早期，从文件开始处读取信息，不能跳过</a:t>
            </a:r>
          </a:p>
        </p:txBody>
      </p:sp>
      <p:sp>
        <p:nvSpPr>
          <p:cNvPr id="405" name="又称直接存取，可以以任意顺序读取文件信息"/>
          <p:cNvSpPr/>
          <p:nvPr/>
        </p:nvSpPr>
        <p:spPr>
          <a:xfrm>
            <a:off x="8999743" y="3936593"/>
            <a:ext cx="1281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又称直接存取，可以以任意顺序读取文件信息</a:t>
            </a:r>
          </a:p>
        </p:txBody>
      </p:sp>
      <p:sp>
        <p:nvSpPr>
          <p:cNvPr id="406" name="除了文件名和文件数据外，其他与文件相关的信息，如创建日期、文件大小、修改时间等"/>
          <p:cNvSpPr/>
          <p:nvPr/>
        </p:nvSpPr>
        <p:spPr>
          <a:xfrm>
            <a:off x="5834897" y="6722875"/>
            <a:ext cx="14663929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除了文件名和文件数据外，其他与文件相关的信息，如创建日期、文件大小、修改时间等</a:t>
            </a:r>
          </a:p>
        </p:txBody>
      </p:sp>
      <p:pic>
        <p:nvPicPr>
          <p:cNvPr id="40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410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sp>
        <p:nvSpPr>
          <p:cNvPr id="17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59" name="一般的文件结构主要有无结构字节序列、固定长度记录序列和（  ）。…"/>
          <p:cNvSpPr/>
          <p:nvPr/>
        </p:nvSpPr>
        <p:spPr>
          <a:xfrm>
            <a:off x="1568793" y="4159830"/>
            <a:ext cx="21246415" cy="539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1904</a:t>
            </a:r>
            <a:endParaRPr lang="en-US" dirty="0" smtClean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常用的文件存取方式有两种：随机存取和（  </a:t>
            </a:r>
            <a:r>
              <a:rPr lang="zh-CN" altLang="en-US" sz="4800" dirty="0" smtClean="0">
                <a:sym typeface="Lantinghei SC Extralight"/>
              </a:rPr>
              <a:t>）</a:t>
            </a:r>
            <a:endParaRPr lang="en-US" altLang="zh-CN" sz="4800" dirty="0" smtClean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A:</a:t>
            </a:r>
            <a:r>
              <a:rPr lang="zh-CN" altLang="en-US" dirty="0"/>
              <a:t>顺序存取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B:</a:t>
            </a:r>
            <a:r>
              <a:rPr lang="zh-CN" altLang="en-US" dirty="0"/>
              <a:t>按名存取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C:</a:t>
            </a:r>
            <a:r>
              <a:rPr lang="zh-CN" altLang="en-US" dirty="0"/>
              <a:t>直接存取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D:</a:t>
            </a:r>
            <a:r>
              <a:rPr lang="zh-CN" altLang="en-US" dirty="0"/>
              <a:t>按路径存取</a:t>
            </a:r>
          </a:p>
        </p:txBody>
      </p:sp>
      <p:sp>
        <p:nvSpPr>
          <p:cNvPr id="26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61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6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  <p:extLst>
      <p:ext uri="{BB962C8B-B14F-4D97-AF65-F5344CB8AC3E}">
        <p14:creationId xmlns:p14="http://schemas.microsoft.com/office/powerpoint/2010/main" val="160109220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259" name="一般的文件结构主要有无结构字节序列、固定长度记录序列和（  ）。…"/>
          <p:cNvSpPr/>
          <p:nvPr/>
        </p:nvSpPr>
        <p:spPr>
          <a:xfrm>
            <a:off x="1568793" y="4159830"/>
            <a:ext cx="21246415" cy="5396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1904</a:t>
            </a:r>
            <a:endParaRPr lang="en-US" dirty="0" smtClean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常用的文件存取方式有两种：随机存取和（  </a:t>
            </a:r>
            <a:r>
              <a:rPr lang="zh-CN" altLang="en-US" sz="4800" dirty="0" smtClean="0">
                <a:sym typeface="Lantinghei SC Extralight"/>
              </a:rPr>
              <a:t>）</a:t>
            </a:r>
            <a:endParaRPr lang="en-US" altLang="zh-CN" sz="4800" dirty="0" smtClean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>
                <a:solidFill>
                  <a:srgbClr val="FF0000"/>
                </a:solidFill>
              </a:rPr>
              <a:t>A:</a:t>
            </a:r>
            <a:r>
              <a:rPr lang="zh-CN" altLang="en-US" dirty="0">
                <a:solidFill>
                  <a:srgbClr val="FF0000"/>
                </a:solidFill>
              </a:rPr>
              <a:t>顺序存取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B:</a:t>
            </a:r>
            <a:r>
              <a:rPr lang="zh-CN" altLang="en-US" dirty="0"/>
              <a:t>按名存取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C:</a:t>
            </a:r>
            <a:r>
              <a:rPr lang="zh-CN" altLang="en-US" dirty="0"/>
              <a:t>直接存取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D:</a:t>
            </a:r>
            <a:r>
              <a:rPr lang="zh-CN" altLang="en-US" dirty="0"/>
              <a:t>按路径存取</a:t>
            </a:r>
          </a:p>
        </p:txBody>
      </p:sp>
      <p:sp>
        <p:nvSpPr>
          <p:cNvPr id="26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261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26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  <p:extLst>
      <p:ext uri="{BB962C8B-B14F-4D97-AF65-F5344CB8AC3E}">
        <p14:creationId xmlns:p14="http://schemas.microsoft.com/office/powerpoint/2010/main" val="4501912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16" name="1810…"/>
          <p:cNvSpPr/>
          <p:nvPr/>
        </p:nvSpPr>
        <p:spPr>
          <a:xfrm>
            <a:off x="1568793" y="3454399"/>
            <a:ext cx="21246415" cy="680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为方便管理，文件系统会保存一些与文件相关的信息，如文件的创建日期、文件大小和修改时间等细节，这些信息称为（    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A:文件名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B:文件属性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C:文件结构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D:文件数据</a:t>
            </a:r>
          </a:p>
        </p:txBody>
      </p:sp>
      <p:sp>
        <p:nvSpPr>
          <p:cNvPr id="41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418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41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2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23" name="1810…"/>
          <p:cNvSpPr/>
          <p:nvPr/>
        </p:nvSpPr>
        <p:spPr>
          <a:xfrm>
            <a:off x="1568793" y="3454399"/>
            <a:ext cx="21246415" cy="680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为方便管理，文件系统会保存一些与文件相关的信息，如文件的创建日期、文件大小和修改时间等细节，这些信息称为（    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A:文件名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B:文件属性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C:文件结构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D:文件数据</a:t>
            </a:r>
          </a:p>
        </p:txBody>
      </p:sp>
      <p:sp>
        <p:nvSpPr>
          <p:cNvPr id="424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425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426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9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430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431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432" name="文件操作"/>
          <p:cNvSpPr/>
          <p:nvPr/>
        </p:nvSpPr>
        <p:spPr>
          <a:xfrm>
            <a:off x="766445" y="1845281"/>
            <a:ext cx="4853455" cy="970179"/>
          </a:xfrm>
          <a:prstGeom prst="roundRect">
            <a:avLst>
              <a:gd name="adj" fmla="val 19636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文件操作</a:t>
            </a:r>
          </a:p>
        </p:txBody>
      </p:sp>
      <p:sp>
        <p:nvSpPr>
          <p:cNvPr id="433" name="CREATE"/>
          <p:cNvSpPr/>
          <p:nvPr/>
        </p:nvSpPr>
        <p:spPr>
          <a:xfrm>
            <a:off x="835467" y="3178292"/>
            <a:ext cx="29767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CREATE</a:t>
            </a:r>
          </a:p>
        </p:txBody>
      </p:sp>
      <p:sp>
        <p:nvSpPr>
          <p:cNvPr id="434" name="DELETE"/>
          <p:cNvSpPr/>
          <p:nvPr/>
        </p:nvSpPr>
        <p:spPr>
          <a:xfrm>
            <a:off x="835467" y="4428827"/>
            <a:ext cx="2654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DELETE</a:t>
            </a:r>
          </a:p>
        </p:txBody>
      </p:sp>
      <p:sp>
        <p:nvSpPr>
          <p:cNvPr id="435" name="OPEN"/>
          <p:cNvSpPr/>
          <p:nvPr/>
        </p:nvSpPr>
        <p:spPr>
          <a:xfrm>
            <a:off x="835467" y="5679363"/>
            <a:ext cx="2654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OPEN</a:t>
            </a:r>
          </a:p>
        </p:txBody>
      </p:sp>
      <p:sp>
        <p:nvSpPr>
          <p:cNvPr id="436" name="CLOSE"/>
          <p:cNvSpPr/>
          <p:nvPr/>
        </p:nvSpPr>
        <p:spPr>
          <a:xfrm>
            <a:off x="835467" y="6929897"/>
            <a:ext cx="2654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CLOSE</a:t>
            </a:r>
          </a:p>
        </p:txBody>
      </p:sp>
      <p:sp>
        <p:nvSpPr>
          <p:cNvPr id="437" name="READ"/>
          <p:cNvSpPr/>
          <p:nvPr/>
        </p:nvSpPr>
        <p:spPr>
          <a:xfrm>
            <a:off x="835467" y="8180434"/>
            <a:ext cx="2654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</a:t>
            </a:r>
          </a:p>
        </p:txBody>
      </p:sp>
      <p:sp>
        <p:nvSpPr>
          <p:cNvPr id="438" name="WRITE"/>
          <p:cNvSpPr/>
          <p:nvPr/>
        </p:nvSpPr>
        <p:spPr>
          <a:xfrm>
            <a:off x="835467" y="9430969"/>
            <a:ext cx="2654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WRITE</a:t>
            </a:r>
          </a:p>
        </p:txBody>
      </p:sp>
      <p:sp>
        <p:nvSpPr>
          <p:cNvPr id="439" name="APPEND"/>
          <p:cNvSpPr/>
          <p:nvPr/>
        </p:nvSpPr>
        <p:spPr>
          <a:xfrm>
            <a:off x="835467" y="10681504"/>
            <a:ext cx="297671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APPEND</a:t>
            </a:r>
          </a:p>
        </p:txBody>
      </p:sp>
      <p:sp>
        <p:nvSpPr>
          <p:cNvPr id="440" name="SEEK"/>
          <p:cNvSpPr/>
          <p:nvPr/>
        </p:nvSpPr>
        <p:spPr>
          <a:xfrm>
            <a:off x="835467" y="11932039"/>
            <a:ext cx="2654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SEEK</a:t>
            </a:r>
          </a:p>
        </p:txBody>
      </p:sp>
      <p:sp>
        <p:nvSpPr>
          <p:cNvPr id="441" name="GETATTRIBUTES"/>
          <p:cNvSpPr/>
          <p:nvPr/>
        </p:nvSpPr>
        <p:spPr>
          <a:xfrm>
            <a:off x="11441764" y="3019146"/>
            <a:ext cx="555083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GETATTRIBUTES</a:t>
            </a:r>
          </a:p>
        </p:txBody>
      </p:sp>
      <p:sp>
        <p:nvSpPr>
          <p:cNvPr id="442" name="SETATTRIBUTES"/>
          <p:cNvSpPr/>
          <p:nvPr/>
        </p:nvSpPr>
        <p:spPr>
          <a:xfrm>
            <a:off x="11441765" y="4353363"/>
            <a:ext cx="555083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SETATTRIBUTES</a:t>
            </a:r>
          </a:p>
        </p:txBody>
      </p:sp>
      <p:sp>
        <p:nvSpPr>
          <p:cNvPr id="443" name="RENAME"/>
          <p:cNvSpPr/>
          <p:nvPr/>
        </p:nvSpPr>
        <p:spPr>
          <a:xfrm>
            <a:off x="11441765" y="5520217"/>
            <a:ext cx="533450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RENAME</a:t>
            </a:r>
          </a:p>
        </p:txBody>
      </p:sp>
      <p:sp>
        <p:nvSpPr>
          <p:cNvPr id="444" name="删除"/>
          <p:cNvSpPr/>
          <p:nvPr/>
        </p:nvSpPr>
        <p:spPr>
          <a:xfrm>
            <a:off x="3812178" y="4365327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删除</a:t>
            </a:r>
          </a:p>
        </p:txBody>
      </p:sp>
      <p:sp>
        <p:nvSpPr>
          <p:cNvPr id="445" name="创建"/>
          <p:cNvSpPr/>
          <p:nvPr/>
        </p:nvSpPr>
        <p:spPr>
          <a:xfrm>
            <a:off x="3812178" y="3114792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创建</a:t>
            </a:r>
          </a:p>
        </p:txBody>
      </p:sp>
      <p:sp>
        <p:nvSpPr>
          <p:cNvPr id="446" name="关闭"/>
          <p:cNvSpPr/>
          <p:nvPr/>
        </p:nvSpPr>
        <p:spPr>
          <a:xfrm>
            <a:off x="3812178" y="6866397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关闭</a:t>
            </a:r>
          </a:p>
        </p:txBody>
      </p:sp>
      <p:sp>
        <p:nvSpPr>
          <p:cNvPr id="447" name="打开"/>
          <p:cNvSpPr/>
          <p:nvPr/>
        </p:nvSpPr>
        <p:spPr>
          <a:xfrm>
            <a:off x="3812178" y="5615863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打开</a:t>
            </a:r>
          </a:p>
        </p:txBody>
      </p:sp>
      <p:sp>
        <p:nvSpPr>
          <p:cNvPr id="448" name="写"/>
          <p:cNvSpPr/>
          <p:nvPr/>
        </p:nvSpPr>
        <p:spPr>
          <a:xfrm>
            <a:off x="3812178" y="9367469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写</a:t>
            </a:r>
          </a:p>
        </p:txBody>
      </p:sp>
      <p:sp>
        <p:nvSpPr>
          <p:cNvPr id="449" name="读"/>
          <p:cNvSpPr/>
          <p:nvPr/>
        </p:nvSpPr>
        <p:spPr>
          <a:xfrm>
            <a:off x="3812178" y="8055129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读</a:t>
            </a:r>
          </a:p>
        </p:txBody>
      </p:sp>
      <p:sp>
        <p:nvSpPr>
          <p:cNvPr id="450" name="文件末尾添加数据"/>
          <p:cNvSpPr/>
          <p:nvPr/>
        </p:nvSpPr>
        <p:spPr>
          <a:xfrm>
            <a:off x="3812178" y="10618004"/>
            <a:ext cx="552088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文件末尾添加数据</a:t>
            </a:r>
          </a:p>
        </p:txBody>
      </p:sp>
      <p:sp>
        <p:nvSpPr>
          <p:cNvPr id="451" name="找到读取位置"/>
          <p:cNvSpPr/>
          <p:nvPr/>
        </p:nvSpPr>
        <p:spPr>
          <a:xfrm>
            <a:off x="3812178" y="11868539"/>
            <a:ext cx="444573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找到读取位置</a:t>
            </a:r>
          </a:p>
        </p:txBody>
      </p:sp>
      <p:sp>
        <p:nvSpPr>
          <p:cNvPr id="452" name="重命名"/>
          <p:cNvSpPr/>
          <p:nvPr/>
        </p:nvSpPr>
        <p:spPr>
          <a:xfrm>
            <a:off x="17595198" y="5456717"/>
            <a:ext cx="53345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重命名</a:t>
            </a:r>
          </a:p>
        </p:txBody>
      </p:sp>
      <p:sp>
        <p:nvSpPr>
          <p:cNvPr id="453" name="获取文件属性"/>
          <p:cNvSpPr/>
          <p:nvPr/>
        </p:nvSpPr>
        <p:spPr>
          <a:xfrm>
            <a:off x="17595198" y="2955646"/>
            <a:ext cx="53345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获取文件属性</a:t>
            </a:r>
          </a:p>
        </p:txBody>
      </p:sp>
      <p:sp>
        <p:nvSpPr>
          <p:cNvPr id="454" name="设置文件属性"/>
          <p:cNvSpPr/>
          <p:nvPr/>
        </p:nvSpPr>
        <p:spPr>
          <a:xfrm>
            <a:off x="17595198" y="4239950"/>
            <a:ext cx="53345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设置文件属性</a:t>
            </a:r>
          </a:p>
        </p:txBody>
      </p:sp>
      <p:pic>
        <p:nvPicPr>
          <p:cNvPr id="456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458" name="文件系统的用户接口包括文件的命名、类型、属性和对文件的操作"/>
          <p:cNvSpPr/>
          <p:nvPr/>
        </p:nvSpPr>
        <p:spPr>
          <a:xfrm>
            <a:off x="607473" y="760358"/>
            <a:ext cx="17792701" cy="970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sp>
        <p:nvSpPr>
          <p:cNvPr id="459" name="释放磁盘空间"/>
          <p:cNvSpPr/>
          <p:nvPr/>
        </p:nvSpPr>
        <p:spPr>
          <a:xfrm>
            <a:off x="5393317" y="4413024"/>
            <a:ext cx="33147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2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释放磁盘空间</a:t>
            </a:r>
          </a:p>
        </p:txBody>
      </p:sp>
      <p:sp>
        <p:nvSpPr>
          <p:cNvPr id="460" name="使用文件前打开文件"/>
          <p:cNvSpPr/>
          <p:nvPr/>
        </p:nvSpPr>
        <p:spPr>
          <a:xfrm>
            <a:off x="5368981" y="5666014"/>
            <a:ext cx="4914901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2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使用文件前打开文件</a:t>
            </a:r>
          </a:p>
        </p:txBody>
      </p:sp>
      <p:sp>
        <p:nvSpPr>
          <p:cNvPr id="461" name="WRITE调用的限制形式，只能在文件末尾添加数据"/>
          <p:cNvSpPr/>
          <p:nvPr/>
        </p:nvSpPr>
        <p:spPr>
          <a:xfrm>
            <a:off x="9457317" y="10687854"/>
            <a:ext cx="1187843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2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WRITE调用的限制形式，只能在文件末尾添加数据</a:t>
            </a:r>
          </a:p>
        </p:txBody>
      </p:sp>
      <p:sp>
        <p:nvSpPr>
          <p:cNvPr id="36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6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67" name="1810…"/>
          <p:cNvSpPr/>
          <p:nvPr/>
        </p:nvSpPr>
        <p:spPr>
          <a:xfrm>
            <a:off x="1568793" y="3873500"/>
            <a:ext cx="2124641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作为WRITE操作的限制形式，只能在文件末尾添加数据的文件操作是（   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A:APPEND操作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B:CREATE操作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C:SEEK操作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D:RENAME操作</a:t>
            </a:r>
          </a:p>
        </p:txBody>
      </p:sp>
      <p:sp>
        <p:nvSpPr>
          <p:cNvPr id="468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469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47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3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74" name="1810…"/>
          <p:cNvSpPr/>
          <p:nvPr/>
        </p:nvSpPr>
        <p:spPr>
          <a:xfrm>
            <a:off x="1568793" y="3873500"/>
            <a:ext cx="2124641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作为WRITE操作的限制形式，只能在文件末尾添加数据的文件操作是（   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A:APPEND操作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B:CREATE操作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C:SEEK操作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D:RENAME操作</a:t>
            </a:r>
          </a:p>
        </p:txBody>
      </p:sp>
      <p:sp>
        <p:nvSpPr>
          <p:cNvPr id="475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476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47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81" name="当不再需要某个文件时，删除该文件并释放磁盘空间。用的是以下哪个文件操作（）…"/>
          <p:cNvSpPr/>
          <p:nvPr/>
        </p:nvSpPr>
        <p:spPr>
          <a:xfrm>
            <a:off x="1568793" y="3873500"/>
            <a:ext cx="2124641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当不再需要某个文件时，删除该文件并释放磁盘空间。用的是以下哪个文件操作（）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A:CREATE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B:DELETE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C:CLOSE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D:APPEND</a:t>
            </a:r>
          </a:p>
        </p:txBody>
      </p:sp>
      <p:sp>
        <p:nvSpPr>
          <p:cNvPr id="482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483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484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第五章…"/>
          <p:cNvSpPr/>
          <p:nvPr/>
        </p:nvSpPr>
        <p:spPr>
          <a:xfrm>
            <a:off x="8659812" y="3475193"/>
            <a:ext cx="7064376" cy="394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lnSpc>
                <a:spcPct val="120000"/>
              </a:lnSpc>
              <a:defRPr sz="13600" b="1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第五章</a:t>
            </a:r>
          </a:p>
          <a:p>
            <a:pPr defTabSz="821531">
              <a:lnSpc>
                <a:spcPct val="120000"/>
              </a:lnSpc>
              <a:defRPr sz="13600" b="1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文件系统</a:t>
            </a:r>
          </a:p>
        </p:txBody>
      </p:sp>
      <p:sp>
        <p:nvSpPr>
          <p:cNvPr id="66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67" name="能够为用户提供在计算机系统中对数据信息进行长期、大量存储和访问"/>
          <p:cNvSpPr/>
          <p:nvPr/>
        </p:nvSpPr>
        <p:spPr>
          <a:xfrm>
            <a:off x="1676301" y="8214267"/>
            <a:ext cx="2103139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能够为用户提供在计算机系统中</a:t>
            </a:r>
            <a:r>
              <a:rPr u="sng" dirty="0"/>
              <a:t>对数据信息进行长期、</a:t>
            </a:r>
            <a:r>
              <a:rPr u="sng" dirty="0" smtClean="0"/>
              <a:t>大量存储和访问</a:t>
            </a:r>
            <a:r>
              <a:rPr lang="zh-CN" altLang="en-US" dirty="0" smtClean="0"/>
              <a:t>的功能</a:t>
            </a:r>
            <a:endParaRPr dirty="0"/>
          </a:p>
        </p:txBody>
      </p:sp>
      <p:sp>
        <p:nvSpPr>
          <p:cNvPr id="68" name="文件系统包含了文件及管理文件的软件集合"/>
          <p:cNvSpPr/>
          <p:nvPr/>
        </p:nvSpPr>
        <p:spPr>
          <a:xfrm>
            <a:off x="6343650" y="9851882"/>
            <a:ext cx="11696700" cy="970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文件系统包含了</a:t>
            </a:r>
            <a:r>
              <a:rPr u="sng"/>
              <a:t>文件及管理文件的软件集合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488" name="当不再需要某个文件时，删除该文件并释放磁盘空间。用的是以下哪个文件操作（）…"/>
          <p:cNvSpPr/>
          <p:nvPr/>
        </p:nvSpPr>
        <p:spPr>
          <a:xfrm>
            <a:off x="1568793" y="3873500"/>
            <a:ext cx="2124641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当不再需要某个文件时，删除该文件并释放磁盘空间。用的是以下哪个文件操作（）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A:CREATE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B:DELETE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C:CLOSE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D:APPEND</a:t>
            </a:r>
          </a:p>
        </p:txBody>
      </p:sp>
      <p:sp>
        <p:nvSpPr>
          <p:cNvPr id="489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490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49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4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495" name="1 文件"/>
          <p:cNvSpPr/>
          <p:nvPr/>
        </p:nvSpPr>
        <p:spPr>
          <a:xfrm>
            <a:off x="9809377" y="5211871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文件</a:t>
            </a:r>
          </a:p>
        </p:txBody>
      </p:sp>
      <p:sp>
        <p:nvSpPr>
          <p:cNvPr id="496" name="2 目录"/>
          <p:cNvSpPr/>
          <p:nvPr/>
        </p:nvSpPr>
        <p:spPr>
          <a:xfrm>
            <a:off x="9809377" y="6274917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目录</a:t>
            </a:r>
          </a:p>
        </p:txBody>
      </p:sp>
      <p:sp>
        <p:nvSpPr>
          <p:cNvPr id="497" name="3 文件系统的实现"/>
          <p:cNvSpPr/>
          <p:nvPr/>
        </p:nvSpPr>
        <p:spPr>
          <a:xfrm>
            <a:off x="9809377" y="7337963"/>
            <a:ext cx="6498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文件系统的实现</a:t>
            </a:r>
          </a:p>
        </p:txBody>
      </p:sp>
      <p:sp>
        <p:nvSpPr>
          <p:cNvPr id="498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49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00" name="命名"/>
          <p:cNvSpPr/>
          <p:nvPr/>
        </p:nvSpPr>
        <p:spPr>
          <a:xfrm>
            <a:off x="2647963" y="4341937"/>
            <a:ext cx="6381629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命名</a:t>
            </a:r>
          </a:p>
        </p:txBody>
      </p:sp>
      <p:sp>
        <p:nvSpPr>
          <p:cNvPr id="501" name="结构"/>
          <p:cNvSpPr/>
          <p:nvPr/>
        </p:nvSpPr>
        <p:spPr>
          <a:xfrm>
            <a:off x="2988592" y="5234635"/>
            <a:ext cx="6041000" cy="1103552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结构</a:t>
            </a:r>
          </a:p>
        </p:txBody>
      </p:sp>
      <p:sp>
        <p:nvSpPr>
          <p:cNvPr id="502" name="线条"/>
          <p:cNvSpPr/>
          <p:nvPr/>
        </p:nvSpPr>
        <p:spPr>
          <a:xfrm flipV="1">
            <a:off x="9419484" y="4484547"/>
            <a:ext cx="1" cy="5111553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03" name="线条"/>
          <p:cNvSpPr/>
          <p:nvPr/>
        </p:nvSpPr>
        <p:spPr>
          <a:xfrm>
            <a:off x="9427167" y="5689708"/>
            <a:ext cx="541870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04" name="类型"/>
          <p:cNvSpPr/>
          <p:nvPr/>
        </p:nvSpPr>
        <p:spPr>
          <a:xfrm>
            <a:off x="4339773" y="6112836"/>
            <a:ext cx="4689819" cy="1103552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类型</a:t>
            </a:r>
          </a:p>
        </p:txBody>
      </p:sp>
      <p:sp>
        <p:nvSpPr>
          <p:cNvPr id="505" name="存取"/>
          <p:cNvSpPr/>
          <p:nvPr/>
        </p:nvSpPr>
        <p:spPr>
          <a:xfrm>
            <a:off x="4339773" y="6997222"/>
            <a:ext cx="4689819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存取</a:t>
            </a:r>
          </a:p>
        </p:txBody>
      </p:sp>
      <p:sp>
        <p:nvSpPr>
          <p:cNvPr id="506" name="属性"/>
          <p:cNvSpPr/>
          <p:nvPr/>
        </p:nvSpPr>
        <p:spPr>
          <a:xfrm>
            <a:off x="4339773" y="7896436"/>
            <a:ext cx="4689819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属性</a:t>
            </a:r>
          </a:p>
        </p:txBody>
      </p:sp>
      <p:sp>
        <p:nvSpPr>
          <p:cNvPr id="507" name="操作"/>
          <p:cNvSpPr/>
          <p:nvPr/>
        </p:nvSpPr>
        <p:spPr>
          <a:xfrm>
            <a:off x="4339773" y="8772508"/>
            <a:ext cx="4689819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操作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0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511" name="1 文件"/>
          <p:cNvSpPr/>
          <p:nvPr/>
        </p:nvSpPr>
        <p:spPr>
          <a:xfrm>
            <a:off x="9809377" y="5211871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文件</a:t>
            </a:r>
          </a:p>
        </p:txBody>
      </p:sp>
      <p:sp>
        <p:nvSpPr>
          <p:cNvPr id="512" name="2 目录"/>
          <p:cNvSpPr/>
          <p:nvPr/>
        </p:nvSpPr>
        <p:spPr>
          <a:xfrm>
            <a:off x="9809377" y="6188178"/>
            <a:ext cx="244618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>
                <a:solidFill>
                  <a:srgbClr val="FF0000"/>
                </a:solidFill>
              </a:rPr>
              <a:t>2 目录</a:t>
            </a:r>
          </a:p>
        </p:txBody>
      </p:sp>
      <p:sp>
        <p:nvSpPr>
          <p:cNvPr id="513" name="3 文件系统的实现"/>
          <p:cNvSpPr/>
          <p:nvPr/>
        </p:nvSpPr>
        <p:spPr>
          <a:xfrm>
            <a:off x="9809377" y="7337963"/>
            <a:ext cx="6498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文件系统的实现</a:t>
            </a:r>
          </a:p>
        </p:txBody>
      </p:sp>
      <p:sp>
        <p:nvSpPr>
          <p:cNvPr id="51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51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8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519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520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521" name="目录"/>
          <p:cNvSpPr/>
          <p:nvPr/>
        </p:nvSpPr>
        <p:spPr>
          <a:xfrm>
            <a:off x="10500456" y="3551051"/>
            <a:ext cx="338308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目录</a:t>
            </a:r>
          </a:p>
        </p:txBody>
      </p:sp>
      <p:sp>
        <p:nvSpPr>
          <p:cNvPr id="522" name="目录是文件系统中实现按名访问的重要数据结构"/>
          <p:cNvSpPr/>
          <p:nvPr/>
        </p:nvSpPr>
        <p:spPr>
          <a:xfrm>
            <a:off x="5467349" y="6257455"/>
            <a:ext cx="134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目录是文件系统中实现</a:t>
            </a:r>
            <a:r>
              <a:rPr>
                <a:solidFill>
                  <a:schemeClr val="accent5"/>
                </a:solidFill>
              </a:rPr>
              <a:t>按名访问</a:t>
            </a:r>
            <a:r>
              <a:t>的重要数据结构</a:t>
            </a:r>
          </a:p>
        </p:txBody>
      </p:sp>
      <p:sp>
        <p:nvSpPr>
          <p:cNvPr id="523" name="5.2.0 零、目录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5.2.0 零、目录</a:t>
            </a:r>
          </a:p>
        </p:txBody>
      </p:sp>
      <p:sp>
        <p:nvSpPr>
          <p:cNvPr id="524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9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530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531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532" name="层次目录系统"/>
          <p:cNvSpPr/>
          <p:nvPr/>
        </p:nvSpPr>
        <p:spPr>
          <a:xfrm>
            <a:off x="830549" y="54829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层次目录系统</a:t>
            </a:r>
          </a:p>
        </p:txBody>
      </p:sp>
      <p:sp>
        <p:nvSpPr>
          <p:cNvPr id="533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  <p:pic>
        <p:nvPicPr>
          <p:cNvPr id="534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31423" y="763406"/>
            <a:ext cx="2916062" cy="113518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36" name="目录文件有两种常见的结构：属性放在目录项中和放在i结点中"/>
          <p:cNvSpPr/>
          <p:nvPr/>
        </p:nvSpPr>
        <p:spPr>
          <a:xfrm>
            <a:off x="792573" y="2220933"/>
            <a:ext cx="1743572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目录文件有两种常见的结构：属性放在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目录项</a:t>
            </a:r>
            <a:r>
              <a:t>中和放在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i结点</a:t>
            </a:r>
            <a:r>
              <a:t>中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1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542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543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544" name="层次目录系统"/>
          <p:cNvSpPr/>
          <p:nvPr/>
        </p:nvSpPr>
        <p:spPr>
          <a:xfrm>
            <a:off x="830549" y="54829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层次目录系统</a:t>
            </a:r>
          </a:p>
        </p:txBody>
      </p:sp>
      <p:sp>
        <p:nvSpPr>
          <p:cNvPr id="545" name="属性放在目录项中"/>
          <p:cNvSpPr/>
          <p:nvPr/>
        </p:nvSpPr>
        <p:spPr>
          <a:xfrm>
            <a:off x="3499018" y="3614175"/>
            <a:ext cx="51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属性放在目录项中</a:t>
            </a:r>
          </a:p>
        </p:txBody>
      </p:sp>
      <p:sp>
        <p:nvSpPr>
          <p:cNvPr id="546" name="属性放在i结点中"/>
          <p:cNvSpPr/>
          <p:nvPr/>
        </p:nvSpPr>
        <p:spPr>
          <a:xfrm>
            <a:off x="11205301" y="3614175"/>
            <a:ext cx="470027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属性放在i结点中</a:t>
            </a:r>
          </a:p>
        </p:txBody>
      </p:sp>
      <p:graphicFrame>
        <p:nvGraphicFramePr>
          <p:cNvPr id="547" name="表格"/>
          <p:cNvGraphicFramePr/>
          <p:nvPr/>
        </p:nvGraphicFramePr>
        <p:xfrm>
          <a:off x="3982756" y="5561374"/>
          <a:ext cx="4226824" cy="565319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13412"/>
                <a:gridCol w="2113412"/>
              </a:tblGrid>
              <a:tr h="141329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Games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属性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  <a:tr h="141329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Mail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属性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3797C6"/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141329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News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属性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3797C6"/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141329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work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属性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3797C6"/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8" name="表格"/>
          <p:cNvGraphicFramePr/>
          <p:nvPr/>
        </p:nvGraphicFramePr>
        <p:xfrm>
          <a:off x="11442023" y="5561374"/>
          <a:ext cx="4226824" cy="5653192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13412"/>
                <a:gridCol w="2113412"/>
              </a:tblGrid>
              <a:tr h="141329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Games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i结点号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3797C6"/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141329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Mail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3797C6"/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141329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News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3797C6"/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  <a:tr h="141329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/>
                        <a:t>work</a:t>
                      </a:r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rgbClr val="3797C6"/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3797C6"/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rgbClr val="3797C6"/>
                      </a:solidFill>
                      <a:miter lim="400000"/>
                    </a:lnT>
                    <a:lnB w="38100">
                      <a:solidFill>
                        <a:srgbClr val="3797C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49" name="表格"/>
          <p:cNvGraphicFramePr/>
          <p:nvPr/>
        </p:nvGraphicFramePr>
        <p:xfrm>
          <a:off x="16977791" y="4744841"/>
          <a:ext cx="2113412" cy="8280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13412"/>
              </a:tblGrid>
              <a:tr h="82800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0" name="线条"/>
          <p:cNvSpPr/>
          <p:nvPr/>
        </p:nvSpPr>
        <p:spPr>
          <a:xfrm flipV="1">
            <a:off x="15348602" y="5368032"/>
            <a:ext cx="1575233" cy="1259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51" name="线条"/>
          <p:cNvSpPr/>
          <p:nvPr/>
        </p:nvSpPr>
        <p:spPr>
          <a:xfrm flipV="1">
            <a:off x="15348620" y="6862862"/>
            <a:ext cx="1575186" cy="11552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52" name="线条"/>
          <p:cNvSpPr/>
          <p:nvPr/>
        </p:nvSpPr>
        <p:spPr>
          <a:xfrm flipV="1">
            <a:off x="15348620" y="8255026"/>
            <a:ext cx="1575186" cy="11552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53" name="线条"/>
          <p:cNvSpPr/>
          <p:nvPr/>
        </p:nvSpPr>
        <p:spPr>
          <a:xfrm flipV="1">
            <a:off x="15348620" y="9450805"/>
            <a:ext cx="1575186" cy="11552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554" name="表格"/>
          <p:cNvGraphicFramePr/>
          <p:nvPr/>
        </p:nvGraphicFramePr>
        <p:xfrm>
          <a:off x="16977791" y="6245986"/>
          <a:ext cx="2113412" cy="8280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13412"/>
              </a:tblGrid>
              <a:tr h="82800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55" name="表格"/>
          <p:cNvGraphicFramePr/>
          <p:nvPr/>
        </p:nvGraphicFramePr>
        <p:xfrm>
          <a:off x="16977791" y="7728080"/>
          <a:ext cx="2113412" cy="8280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13412"/>
              </a:tblGrid>
              <a:tr h="82800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556" name="表格"/>
          <p:cNvGraphicFramePr/>
          <p:nvPr/>
        </p:nvGraphicFramePr>
        <p:xfrm>
          <a:off x="16977791" y="9191125"/>
          <a:ext cx="2113412" cy="82800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113412"/>
              </a:tblGrid>
              <a:tr h="828004">
                <a:tc>
                  <a:txBody>
                    <a:bodyPr/>
                    <a:lstStyle/>
                    <a:p>
                      <a:pPr defTabSz="914400">
                        <a:defRPr sz="3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L>
                    <a:lnR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R>
                    <a:lnT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T>
                    <a:lnB w="38100">
                      <a:solidFill>
                        <a:schemeClr val="accent1">
                          <a:hueOff val="47394"/>
                          <a:satOff val="-25753"/>
                          <a:lumOff val="-7544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57" name="包含属性和地址的数据结构"/>
          <p:cNvSpPr/>
          <p:nvPr/>
        </p:nvSpPr>
        <p:spPr>
          <a:xfrm>
            <a:off x="19145191" y="3213329"/>
            <a:ext cx="3506590" cy="15367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/>
            </a:lvl1pPr>
          </a:lstStyle>
          <a:p>
            <a:r>
              <a:t>包含属性和地址的数据结构</a:t>
            </a:r>
          </a:p>
        </p:txBody>
      </p:sp>
      <p:pic>
        <p:nvPicPr>
          <p:cNvPr id="55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31423" y="763406"/>
            <a:ext cx="2916062" cy="113518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61" name="i结点"/>
          <p:cNvSpPr/>
          <p:nvPr/>
        </p:nvSpPr>
        <p:spPr>
          <a:xfrm>
            <a:off x="17271862" y="3486379"/>
            <a:ext cx="152527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i结点</a:t>
            </a:r>
          </a:p>
        </p:txBody>
      </p:sp>
      <p:sp>
        <p:nvSpPr>
          <p:cNvPr id="562" name="目录文件有两种常见的结构：属性放在目录项中和放在i结点中"/>
          <p:cNvSpPr/>
          <p:nvPr/>
        </p:nvSpPr>
        <p:spPr>
          <a:xfrm>
            <a:off x="792573" y="2220933"/>
            <a:ext cx="1743572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目录文件有两种常见的结构：属性放在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目录项</a:t>
            </a:r>
            <a:r>
              <a:t>中和放在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i结点</a:t>
            </a:r>
            <a:r>
              <a:t>中</a:t>
            </a:r>
          </a:p>
        </p:txBody>
      </p:sp>
      <p:sp>
        <p:nvSpPr>
          <p:cNvPr id="25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596" name="在目录文件的结构中，i结点是一种数据结构，文件的______和______信息存放在i结点中。"/>
          <p:cNvSpPr/>
          <p:nvPr/>
        </p:nvSpPr>
        <p:spPr>
          <a:xfrm>
            <a:off x="1568793" y="4221382"/>
            <a:ext cx="21246415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 lang="en-US" altLang="zh-CN" dirty="0" smtClean="0"/>
              <a:t>1910</a:t>
            </a:r>
          </a:p>
          <a:p>
            <a:r>
              <a:rPr lang="zh-CN" altLang="en-US" dirty="0" smtClean="0"/>
              <a:t>文件</a:t>
            </a:r>
            <a:r>
              <a:rPr lang="zh-CN" altLang="en-US" dirty="0"/>
              <a:t>系统中能实现按名访问文件的重要数据结构是（    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altLang="zh-CN" dirty="0"/>
              <a:t>A:</a:t>
            </a:r>
            <a:r>
              <a:rPr lang="zh-CN" altLang="en-US" dirty="0"/>
              <a:t>作业控制块</a:t>
            </a:r>
          </a:p>
          <a:p>
            <a:r>
              <a:rPr lang="en-US" altLang="zh-CN" dirty="0"/>
              <a:t>B:</a:t>
            </a:r>
            <a:r>
              <a:rPr lang="zh-CN" altLang="en-US" dirty="0"/>
              <a:t>页表</a:t>
            </a:r>
          </a:p>
          <a:p>
            <a:r>
              <a:rPr lang="en-US" altLang="zh-CN" dirty="0"/>
              <a:t>C</a:t>
            </a:r>
            <a:r>
              <a:rPr lang="en-US" altLang="zh-CN" dirty="0" smtClean="0"/>
              <a:t>:</a:t>
            </a:r>
            <a:r>
              <a:rPr lang="zh-CN" altLang="en-US" dirty="0" smtClean="0"/>
              <a:t>目录</a:t>
            </a:r>
            <a:endParaRPr lang="zh-CN" altLang="en-US" dirty="0"/>
          </a:p>
          <a:p>
            <a:r>
              <a:rPr lang="en-US" altLang="zh-CN" dirty="0"/>
              <a:t>D:</a:t>
            </a:r>
            <a:r>
              <a:rPr lang="zh-CN" altLang="en-US" dirty="0" smtClean="0"/>
              <a:t>索引表</a:t>
            </a:r>
            <a:endParaRPr lang="zh-CN" altLang="en-US" dirty="0"/>
          </a:p>
        </p:txBody>
      </p:sp>
      <p:sp>
        <p:nvSpPr>
          <p:cNvPr id="59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59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99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8838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596" name="在目录文件的结构中，i结点是一种数据结构，文件的______和______信息存放在i结点中。"/>
          <p:cNvSpPr/>
          <p:nvPr/>
        </p:nvSpPr>
        <p:spPr>
          <a:xfrm>
            <a:off x="1568793" y="4221382"/>
            <a:ext cx="21246415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 lang="en-US" altLang="zh-CN" dirty="0" smtClean="0"/>
              <a:t>1910</a:t>
            </a:r>
          </a:p>
          <a:p>
            <a:r>
              <a:rPr lang="zh-CN" altLang="en-US" dirty="0" smtClean="0"/>
              <a:t>文件</a:t>
            </a:r>
            <a:r>
              <a:rPr lang="zh-CN" altLang="en-US" dirty="0"/>
              <a:t>系统中能实现按名访问文件的重要数据结构是（    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altLang="zh-CN" dirty="0"/>
              <a:t>A:</a:t>
            </a:r>
            <a:r>
              <a:rPr lang="zh-CN" altLang="en-US" dirty="0"/>
              <a:t>作业控制块</a:t>
            </a:r>
          </a:p>
          <a:p>
            <a:r>
              <a:rPr lang="en-US" altLang="zh-CN" dirty="0"/>
              <a:t>B:</a:t>
            </a:r>
            <a:r>
              <a:rPr lang="zh-CN" altLang="en-US" dirty="0"/>
              <a:t>页表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目录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D:</a:t>
            </a:r>
            <a:r>
              <a:rPr lang="zh-CN" altLang="en-US" dirty="0" smtClean="0"/>
              <a:t>索引表</a:t>
            </a:r>
            <a:endParaRPr lang="zh-CN" altLang="en-US" dirty="0"/>
          </a:p>
        </p:txBody>
      </p:sp>
      <p:sp>
        <p:nvSpPr>
          <p:cNvPr id="59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59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99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5815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566" name="文件系统通常提供目录或文件夹用于记录文件，很多系统中目录本身也是文件，目录是文件系统中实现______文件的重要数据结构。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文件系统通常提供目录或文件夹用于记录文件，很多系统中目录本身也是文件，目录是文件系统中实现______文件的重要数据结构。</a:t>
            </a:r>
          </a:p>
        </p:txBody>
      </p:sp>
      <p:sp>
        <p:nvSpPr>
          <p:cNvPr id="56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56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69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2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573" name="文件系统通常提供目录或文件夹用于记录文件，很多系统中目录本身也是文件，目录是文件系统中实现______文件的重要数据结构。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文件系统通常提供目录或文件夹用于记录文件，很多系统中目录本身也是文件，目录是文件系统中实现______文件的重要数据结构。</a:t>
            </a:r>
          </a:p>
        </p:txBody>
      </p:sp>
      <p:sp>
        <p:nvSpPr>
          <p:cNvPr id="574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57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76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577" name="按名访问"/>
          <p:cNvSpPr/>
          <p:nvPr/>
        </p:nvSpPr>
        <p:spPr>
          <a:xfrm>
            <a:off x="8182450" y="7586902"/>
            <a:ext cx="2552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按名访问</a:t>
            </a:r>
          </a:p>
        </p:txBody>
      </p:sp>
      <p:sp>
        <p:nvSpPr>
          <p:cNvPr id="9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74" name="1 文件"/>
          <p:cNvSpPr/>
          <p:nvPr/>
        </p:nvSpPr>
        <p:spPr>
          <a:xfrm>
            <a:off x="9809377" y="5211871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文件</a:t>
            </a:r>
          </a:p>
        </p:txBody>
      </p:sp>
      <p:sp>
        <p:nvSpPr>
          <p:cNvPr id="75" name="2 目录"/>
          <p:cNvSpPr/>
          <p:nvPr/>
        </p:nvSpPr>
        <p:spPr>
          <a:xfrm>
            <a:off x="9809377" y="6274917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目录</a:t>
            </a:r>
          </a:p>
        </p:txBody>
      </p:sp>
      <p:sp>
        <p:nvSpPr>
          <p:cNvPr id="76" name="3 文件系统的实现"/>
          <p:cNvSpPr/>
          <p:nvPr/>
        </p:nvSpPr>
        <p:spPr>
          <a:xfrm>
            <a:off x="9809377" y="7337963"/>
            <a:ext cx="6498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文件系统的实现</a:t>
            </a:r>
          </a:p>
        </p:txBody>
      </p:sp>
      <p:sp>
        <p:nvSpPr>
          <p:cNvPr id="77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7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0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581" name="目录文件有两种常见的结构：属性放在______中和放在i结点中。"/>
          <p:cNvSpPr/>
          <p:nvPr/>
        </p:nvSpPr>
        <p:spPr>
          <a:xfrm>
            <a:off x="1568793" y="6388099"/>
            <a:ext cx="2124641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目录文件有两种常见的结构：属性放在______中和放在i结点中。</a:t>
            </a:r>
          </a:p>
        </p:txBody>
      </p:sp>
      <p:sp>
        <p:nvSpPr>
          <p:cNvPr id="582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583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84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7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588" name="目录文件有两种常见的结构：属性放在______中和放在i结点中。"/>
          <p:cNvSpPr/>
          <p:nvPr/>
        </p:nvSpPr>
        <p:spPr>
          <a:xfrm>
            <a:off x="1568793" y="6388099"/>
            <a:ext cx="2124641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目录文件有两种常见的结构：属性放在______中和放在i结点中。</a:t>
            </a:r>
          </a:p>
        </p:txBody>
      </p:sp>
      <p:sp>
        <p:nvSpPr>
          <p:cNvPr id="589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59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91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592" name="目录项"/>
          <p:cNvSpPr/>
          <p:nvPr/>
        </p:nvSpPr>
        <p:spPr>
          <a:xfrm>
            <a:off x="12250556" y="6051587"/>
            <a:ext cx="19431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目录项</a:t>
            </a:r>
          </a:p>
        </p:txBody>
      </p:sp>
      <p:sp>
        <p:nvSpPr>
          <p:cNvPr id="9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596" name="在目录文件的结构中，i结点是一种数据结构，文件的______和______信息存放在i结点中。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在目录文件的结构中，i结点是一种数据结构，文件的______和______信息存放在i结点中。</a:t>
            </a:r>
          </a:p>
        </p:txBody>
      </p:sp>
      <p:sp>
        <p:nvSpPr>
          <p:cNvPr id="59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59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99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2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603" name="在目录文件的结构中，i结点是一种数据结构，文件的______和______信息存放在i结点中。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在目录文件的结构中，i结点是一种数据结构，文件的______和______信息存放在i结点中。</a:t>
            </a:r>
          </a:p>
        </p:txBody>
      </p:sp>
      <p:sp>
        <p:nvSpPr>
          <p:cNvPr id="604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60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606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607" name="属性"/>
          <p:cNvSpPr/>
          <p:nvPr/>
        </p:nvSpPr>
        <p:spPr>
          <a:xfrm>
            <a:off x="16192879" y="5662222"/>
            <a:ext cx="1333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属性</a:t>
            </a:r>
          </a:p>
        </p:txBody>
      </p:sp>
      <p:sp>
        <p:nvSpPr>
          <p:cNvPr id="608" name="地址"/>
          <p:cNvSpPr/>
          <p:nvPr/>
        </p:nvSpPr>
        <p:spPr>
          <a:xfrm>
            <a:off x="19215783" y="5662222"/>
            <a:ext cx="1333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地址</a:t>
            </a:r>
          </a:p>
        </p:txBody>
      </p:sp>
      <p:sp>
        <p:nvSpPr>
          <p:cNvPr id="10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61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615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616" name="层次目录系统"/>
          <p:cNvSpPr/>
          <p:nvPr/>
        </p:nvSpPr>
        <p:spPr>
          <a:xfrm>
            <a:off x="830549" y="54829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层次目录系统</a:t>
            </a:r>
          </a:p>
        </p:txBody>
      </p:sp>
      <p:sp>
        <p:nvSpPr>
          <p:cNvPr id="617" name="目录结构"/>
          <p:cNvSpPr/>
          <p:nvPr/>
        </p:nvSpPr>
        <p:spPr>
          <a:xfrm>
            <a:off x="1184704" y="2138477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目录结构</a:t>
            </a:r>
          </a:p>
        </p:txBody>
      </p:sp>
      <p:pic>
        <p:nvPicPr>
          <p:cNvPr id="619" name="屏幕快照 2019-03-06 下午4.49.19.png" descr="屏幕快照 2019-03-06 下午4.49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31387" y="699974"/>
            <a:ext cx="2687787" cy="1093561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5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626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627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628" name="层次目录系统"/>
          <p:cNvSpPr/>
          <p:nvPr/>
        </p:nvSpPr>
        <p:spPr>
          <a:xfrm>
            <a:off x="830549" y="54829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层次目录系统</a:t>
            </a:r>
          </a:p>
        </p:txBody>
      </p:sp>
      <p:sp>
        <p:nvSpPr>
          <p:cNvPr id="629" name="目录结构"/>
          <p:cNvSpPr/>
          <p:nvPr/>
        </p:nvSpPr>
        <p:spPr>
          <a:xfrm>
            <a:off x="1184704" y="2138477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目录结构</a:t>
            </a:r>
          </a:p>
        </p:txBody>
      </p:sp>
      <p:sp>
        <p:nvSpPr>
          <p:cNvPr id="630" name="单层目录（根目录）"/>
          <p:cNvSpPr/>
          <p:nvPr/>
        </p:nvSpPr>
        <p:spPr>
          <a:xfrm>
            <a:off x="953656" y="3726304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单层目录（根目录）</a:t>
            </a:r>
          </a:p>
        </p:txBody>
      </p:sp>
      <p:sp>
        <p:nvSpPr>
          <p:cNvPr id="631" name="矩形"/>
          <p:cNvSpPr/>
          <p:nvPr/>
        </p:nvSpPr>
        <p:spPr>
          <a:xfrm>
            <a:off x="2931009" y="5202756"/>
            <a:ext cx="2333114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线条"/>
          <p:cNvSpPr/>
          <p:nvPr/>
        </p:nvSpPr>
        <p:spPr>
          <a:xfrm flipV="1">
            <a:off x="1930320" y="6356857"/>
            <a:ext cx="2216963" cy="12470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33" name="线条"/>
          <p:cNvSpPr/>
          <p:nvPr/>
        </p:nvSpPr>
        <p:spPr>
          <a:xfrm flipV="1">
            <a:off x="3589565" y="6351397"/>
            <a:ext cx="557482" cy="1257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34" name="线条"/>
          <p:cNvSpPr/>
          <p:nvPr/>
        </p:nvSpPr>
        <p:spPr>
          <a:xfrm flipH="1" flipV="1">
            <a:off x="4172257" y="6390590"/>
            <a:ext cx="569252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35" name="线条"/>
          <p:cNvSpPr/>
          <p:nvPr/>
        </p:nvSpPr>
        <p:spPr>
          <a:xfrm flipH="1" flipV="1">
            <a:off x="4172257" y="6351771"/>
            <a:ext cx="1963377" cy="10816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36" name="D"/>
          <p:cNvSpPr/>
          <p:nvPr/>
        </p:nvSpPr>
        <p:spPr>
          <a:xfrm>
            <a:off x="5520903" y="7488858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D</a:t>
            </a:r>
          </a:p>
        </p:txBody>
      </p:sp>
      <p:sp>
        <p:nvSpPr>
          <p:cNvPr id="637" name="C"/>
          <p:cNvSpPr/>
          <p:nvPr/>
        </p:nvSpPr>
        <p:spPr>
          <a:xfrm>
            <a:off x="4158657" y="7488858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638" name="B"/>
          <p:cNvSpPr/>
          <p:nvPr/>
        </p:nvSpPr>
        <p:spPr>
          <a:xfrm>
            <a:off x="2798573" y="7488858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</a:t>
            </a:r>
          </a:p>
        </p:txBody>
      </p:sp>
      <p:sp>
        <p:nvSpPr>
          <p:cNvPr id="639" name="A"/>
          <p:cNvSpPr/>
          <p:nvPr/>
        </p:nvSpPr>
        <p:spPr>
          <a:xfrm>
            <a:off x="1436327" y="7488858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640" name="根目录"/>
          <p:cNvSpPr/>
          <p:nvPr/>
        </p:nvSpPr>
        <p:spPr>
          <a:xfrm>
            <a:off x="7047684" y="5254236"/>
            <a:ext cx="20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根目录</a:t>
            </a:r>
          </a:p>
        </p:txBody>
      </p:sp>
      <p:sp>
        <p:nvSpPr>
          <p:cNvPr id="641" name="线条"/>
          <p:cNvSpPr/>
          <p:nvPr/>
        </p:nvSpPr>
        <p:spPr>
          <a:xfrm flipH="1">
            <a:off x="5301216" y="5749536"/>
            <a:ext cx="17093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42" name="问题：文件命名、搜索效率低"/>
          <p:cNvSpPr/>
          <p:nvPr/>
        </p:nvSpPr>
        <p:spPr>
          <a:xfrm>
            <a:off x="609007" y="9475248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问题：</a:t>
            </a:r>
            <a:r>
              <a:t>文件命名、搜索效率低</a:t>
            </a:r>
          </a:p>
        </p:txBody>
      </p:sp>
      <p:pic>
        <p:nvPicPr>
          <p:cNvPr id="644" name="屏幕快照 2019-03-06 下午4.49.19.png" descr="屏幕快照 2019-03-06 下午4.49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31387" y="699974"/>
            <a:ext cx="2687787" cy="1093561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24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651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652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653" name="层次目录系统"/>
          <p:cNvSpPr/>
          <p:nvPr/>
        </p:nvSpPr>
        <p:spPr>
          <a:xfrm>
            <a:off x="830549" y="54829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层次目录系统</a:t>
            </a:r>
          </a:p>
        </p:txBody>
      </p:sp>
      <p:sp>
        <p:nvSpPr>
          <p:cNvPr id="654" name="目录结构"/>
          <p:cNvSpPr/>
          <p:nvPr/>
        </p:nvSpPr>
        <p:spPr>
          <a:xfrm>
            <a:off x="1184704" y="2138477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目录结构</a:t>
            </a:r>
          </a:p>
        </p:txBody>
      </p:sp>
      <p:sp>
        <p:nvSpPr>
          <p:cNvPr id="655" name="单层目录（根目录）"/>
          <p:cNvSpPr/>
          <p:nvPr/>
        </p:nvSpPr>
        <p:spPr>
          <a:xfrm>
            <a:off x="953656" y="3726304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单层目录（根目录）</a:t>
            </a:r>
          </a:p>
        </p:txBody>
      </p:sp>
      <p:sp>
        <p:nvSpPr>
          <p:cNvPr id="656" name="两级目录"/>
          <p:cNvSpPr/>
          <p:nvPr/>
        </p:nvSpPr>
        <p:spPr>
          <a:xfrm>
            <a:off x="14694734" y="751454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两级目录</a:t>
            </a:r>
          </a:p>
        </p:txBody>
      </p:sp>
      <p:sp>
        <p:nvSpPr>
          <p:cNvPr id="657" name="矩形"/>
          <p:cNvSpPr/>
          <p:nvPr/>
        </p:nvSpPr>
        <p:spPr>
          <a:xfrm>
            <a:off x="2931009" y="5202756"/>
            <a:ext cx="2333114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线条"/>
          <p:cNvSpPr/>
          <p:nvPr/>
        </p:nvSpPr>
        <p:spPr>
          <a:xfrm flipV="1">
            <a:off x="1930320" y="6356857"/>
            <a:ext cx="2216963" cy="12470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59" name="线条"/>
          <p:cNvSpPr/>
          <p:nvPr/>
        </p:nvSpPr>
        <p:spPr>
          <a:xfrm flipV="1">
            <a:off x="3589565" y="6351397"/>
            <a:ext cx="557482" cy="1257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60" name="线条"/>
          <p:cNvSpPr/>
          <p:nvPr/>
        </p:nvSpPr>
        <p:spPr>
          <a:xfrm flipH="1" flipV="1">
            <a:off x="4172257" y="6390590"/>
            <a:ext cx="569252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61" name="线条"/>
          <p:cNvSpPr/>
          <p:nvPr/>
        </p:nvSpPr>
        <p:spPr>
          <a:xfrm flipH="1" flipV="1">
            <a:off x="4172257" y="6351771"/>
            <a:ext cx="1963377" cy="10816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62" name="D"/>
          <p:cNvSpPr/>
          <p:nvPr/>
        </p:nvSpPr>
        <p:spPr>
          <a:xfrm>
            <a:off x="5520903" y="7488858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D</a:t>
            </a:r>
          </a:p>
        </p:txBody>
      </p:sp>
      <p:sp>
        <p:nvSpPr>
          <p:cNvPr id="663" name="C"/>
          <p:cNvSpPr/>
          <p:nvPr/>
        </p:nvSpPr>
        <p:spPr>
          <a:xfrm>
            <a:off x="4158657" y="7488858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664" name="B"/>
          <p:cNvSpPr/>
          <p:nvPr/>
        </p:nvSpPr>
        <p:spPr>
          <a:xfrm>
            <a:off x="2798573" y="7488858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</a:t>
            </a:r>
          </a:p>
        </p:txBody>
      </p:sp>
      <p:sp>
        <p:nvSpPr>
          <p:cNvPr id="665" name="A"/>
          <p:cNvSpPr/>
          <p:nvPr/>
        </p:nvSpPr>
        <p:spPr>
          <a:xfrm>
            <a:off x="1436327" y="7488858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666" name="根目录"/>
          <p:cNvSpPr/>
          <p:nvPr/>
        </p:nvSpPr>
        <p:spPr>
          <a:xfrm>
            <a:off x="7047684" y="5254236"/>
            <a:ext cx="20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根目录</a:t>
            </a:r>
          </a:p>
        </p:txBody>
      </p:sp>
      <p:sp>
        <p:nvSpPr>
          <p:cNvPr id="667" name="线条"/>
          <p:cNvSpPr/>
          <p:nvPr/>
        </p:nvSpPr>
        <p:spPr>
          <a:xfrm flipH="1">
            <a:off x="5301216" y="5749536"/>
            <a:ext cx="17093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68" name="矩形"/>
          <p:cNvSpPr/>
          <p:nvPr/>
        </p:nvSpPr>
        <p:spPr>
          <a:xfrm>
            <a:off x="14790794" y="2226312"/>
            <a:ext cx="2333115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9" name="线条"/>
          <p:cNvSpPr/>
          <p:nvPr/>
        </p:nvSpPr>
        <p:spPr>
          <a:xfrm flipV="1">
            <a:off x="15858680" y="5523847"/>
            <a:ext cx="111790" cy="123485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70" name="f1"/>
          <p:cNvSpPr/>
          <p:nvPr/>
        </p:nvSpPr>
        <p:spPr>
          <a:xfrm>
            <a:off x="15173481" y="6749115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671" name="主目录"/>
          <p:cNvSpPr/>
          <p:nvPr/>
        </p:nvSpPr>
        <p:spPr>
          <a:xfrm>
            <a:off x="18750574" y="2277792"/>
            <a:ext cx="20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主目录</a:t>
            </a:r>
          </a:p>
        </p:txBody>
      </p:sp>
      <p:sp>
        <p:nvSpPr>
          <p:cNvPr id="672" name="线条"/>
          <p:cNvSpPr/>
          <p:nvPr/>
        </p:nvSpPr>
        <p:spPr>
          <a:xfrm flipH="1" flipV="1">
            <a:off x="17004107" y="2773092"/>
            <a:ext cx="17093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73" name="线条"/>
          <p:cNvSpPr/>
          <p:nvPr/>
        </p:nvSpPr>
        <p:spPr>
          <a:xfrm flipV="1">
            <a:off x="13697848" y="3297787"/>
            <a:ext cx="2216963" cy="12470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74" name="线条"/>
          <p:cNvSpPr/>
          <p:nvPr/>
        </p:nvSpPr>
        <p:spPr>
          <a:xfrm flipV="1">
            <a:off x="15914575" y="3292328"/>
            <a:ext cx="1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75" name="线条"/>
          <p:cNvSpPr/>
          <p:nvPr/>
        </p:nvSpPr>
        <p:spPr>
          <a:xfrm flipH="1" flipV="1">
            <a:off x="15939786" y="3292702"/>
            <a:ext cx="1963376" cy="10816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76" name="A"/>
          <p:cNvSpPr/>
          <p:nvPr/>
        </p:nvSpPr>
        <p:spPr>
          <a:xfrm>
            <a:off x="13180189" y="4446401"/>
            <a:ext cx="1155960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677" name="B"/>
          <p:cNvSpPr/>
          <p:nvPr/>
        </p:nvSpPr>
        <p:spPr>
          <a:xfrm>
            <a:off x="15336595" y="4446401"/>
            <a:ext cx="1155960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</a:t>
            </a:r>
          </a:p>
        </p:txBody>
      </p:sp>
      <p:sp>
        <p:nvSpPr>
          <p:cNvPr id="678" name="C"/>
          <p:cNvSpPr/>
          <p:nvPr/>
        </p:nvSpPr>
        <p:spPr>
          <a:xfrm>
            <a:off x="17280814" y="4446401"/>
            <a:ext cx="1155961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679" name="线条"/>
          <p:cNvSpPr/>
          <p:nvPr/>
        </p:nvSpPr>
        <p:spPr>
          <a:xfrm flipV="1">
            <a:off x="17334744" y="5607979"/>
            <a:ext cx="557482" cy="1257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80" name="线条"/>
          <p:cNvSpPr/>
          <p:nvPr/>
        </p:nvSpPr>
        <p:spPr>
          <a:xfrm flipH="1" flipV="1">
            <a:off x="17927623" y="5652776"/>
            <a:ext cx="569252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81" name="线条"/>
          <p:cNvSpPr/>
          <p:nvPr/>
        </p:nvSpPr>
        <p:spPr>
          <a:xfrm flipH="1" flipV="1">
            <a:off x="17927624" y="5613958"/>
            <a:ext cx="1963377" cy="10816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82" name="f3"/>
          <p:cNvSpPr/>
          <p:nvPr/>
        </p:nvSpPr>
        <p:spPr>
          <a:xfrm>
            <a:off x="19276269" y="6751045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f3</a:t>
            </a:r>
          </a:p>
        </p:txBody>
      </p:sp>
      <p:sp>
        <p:nvSpPr>
          <p:cNvPr id="683" name="f2"/>
          <p:cNvSpPr/>
          <p:nvPr/>
        </p:nvSpPr>
        <p:spPr>
          <a:xfrm>
            <a:off x="17914024" y="6751045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684" name="f1"/>
          <p:cNvSpPr/>
          <p:nvPr/>
        </p:nvSpPr>
        <p:spPr>
          <a:xfrm>
            <a:off x="16543752" y="6745440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685" name="线条"/>
          <p:cNvSpPr/>
          <p:nvPr/>
        </p:nvSpPr>
        <p:spPr>
          <a:xfrm flipV="1">
            <a:off x="13119313" y="5469263"/>
            <a:ext cx="557482" cy="1257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86" name="线条"/>
          <p:cNvSpPr/>
          <p:nvPr/>
        </p:nvSpPr>
        <p:spPr>
          <a:xfrm flipH="1" flipV="1">
            <a:off x="13816811" y="5551469"/>
            <a:ext cx="569251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87" name="f2"/>
          <p:cNvSpPr/>
          <p:nvPr/>
        </p:nvSpPr>
        <p:spPr>
          <a:xfrm>
            <a:off x="13803210" y="6649737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688" name="f1"/>
          <p:cNvSpPr/>
          <p:nvPr/>
        </p:nvSpPr>
        <p:spPr>
          <a:xfrm>
            <a:off x="12328321" y="6606723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689" name="用户目录"/>
          <p:cNvSpPr/>
          <p:nvPr/>
        </p:nvSpPr>
        <p:spPr>
          <a:xfrm>
            <a:off x="20243755" y="3015523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用户目录</a:t>
            </a:r>
          </a:p>
        </p:txBody>
      </p:sp>
      <p:sp>
        <p:nvSpPr>
          <p:cNvPr id="690" name="线条"/>
          <p:cNvSpPr/>
          <p:nvPr/>
        </p:nvSpPr>
        <p:spPr>
          <a:xfrm flipH="1">
            <a:off x="18640346" y="3696134"/>
            <a:ext cx="1694172" cy="11516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91" name="线条"/>
          <p:cNvSpPr/>
          <p:nvPr/>
        </p:nvSpPr>
        <p:spPr>
          <a:xfrm flipH="1" flipV="1">
            <a:off x="18493685" y="8058878"/>
            <a:ext cx="1987494" cy="70800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92" name="线条"/>
          <p:cNvSpPr/>
          <p:nvPr/>
        </p:nvSpPr>
        <p:spPr>
          <a:xfrm flipH="1" flipV="1">
            <a:off x="20098274" y="7922012"/>
            <a:ext cx="382546" cy="9817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93" name="文件"/>
          <p:cNvSpPr/>
          <p:nvPr/>
        </p:nvSpPr>
        <p:spPr>
          <a:xfrm>
            <a:off x="20293235" y="8804713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文件</a:t>
            </a:r>
          </a:p>
        </p:txBody>
      </p:sp>
      <p:sp>
        <p:nvSpPr>
          <p:cNvPr id="694" name="问题：文件命名、搜索效率低"/>
          <p:cNvSpPr/>
          <p:nvPr/>
        </p:nvSpPr>
        <p:spPr>
          <a:xfrm>
            <a:off x="609007" y="9475248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问题：</a:t>
            </a:r>
            <a:r>
              <a:t>文件命名、搜索效率低</a:t>
            </a:r>
          </a:p>
        </p:txBody>
      </p:sp>
      <p:sp>
        <p:nvSpPr>
          <p:cNvPr id="695" name="优点：解决重名问题，查找快"/>
          <p:cNvSpPr/>
          <p:nvPr/>
        </p:nvSpPr>
        <p:spPr>
          <a:xfrm>
            <a:off x="12231723" y="9984323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优点：</a:t>
            </a:r>
            <a:r>
              <a:t>解决重名问题，查找快</a:t>
            </a:r>
          </a:p>
        </p:txBody>
      </p:sp>
      <p:sp>
        <p:nvSpPr>
          <p:cNvPr id="696" name="缺点：增加系统开销"/>
          <p:cNvSpPr/>
          <p:nvPr/>
        </p:nvSpPr>
        <p:spPr>
          <a:xfrm>
            <a:off x="12231723" y="11023547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缺点：</a:t>
            </a:r>
            <a:r>
              <a:t>增加系统开销</a:t>
            </a:r>
          </a:p>
        </p:txBody>
      </p:sp>
      <p:pic>
        <p:nvPicPr>
          <p:cNvPr id="698" name="屏幕快照 2019-03-06 下午4.49.19.png" descr="屏幕快照 2019-03-06 下午4.49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31387" y="699974"/>
            <a:ext cx="2687787" cy="1093561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3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705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706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707" name="层次目录系统"/>
          <p:cNvSpPr/>
          <p:nvPr/>
        </p:nvSpPr>
        <p:spPr>
          <a:xfrm>
            <a:off x="830549" y="54829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层次目录系统</a:t>
            </a:r>
          </a:p>
        </p:txBody>
      </p:sp>
      <p:sp>
        <p:nvSpPr>
          <p:cNvPr id="708" name="目录结构"/>
          <p:cNvSpPr/>
          <p:nvPr/>
        </p:nvSpPr>
        <p:spPr>
          <a:xfrm>
            <a:off x="1184704" y="2138477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目录结构</a:t>
            </a:r>
          </a:p>
        </p:txBody>
      </p:sp>
      <p:sp>
        <p:nvSpPr>
          <p:cNvPr id="709" name="树形目录"/>
          <p:cNvSpPr/>
          <p:nvPr/>
        </p:nvSpPr>
        <p:spPr>
          <a:xfrm>
            <a:off x="1444789" y="4954904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树形目录</a:t>
            </a:r>
          </a:p>
        </p:txBody>
      </p:sp>
      <p:sp>
        <p:nvSpPr>
          <p:cNvPr id="710" name="矩形"/>
          <p:cNvSpPr/>
          <p:nvPr/>
        </p:nvSpPr>
        <p:spPr>
          <a:xfrm>
            <a:off x="8450526" y="910494"/>
            <a:ext cx="2333115" cy="10935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1" name="线条"/>
          <p:cNvSpPr/>
          <p:nvPr/>
        </p:nvSpPr>
        <p:spPr>
          <a:xfrm flipV="1">
            <a:off x="9518412" y="4208029"/>
            <a:ext cx="111790" cy="123485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12" name="f2"/>
          <p:cNvSpPr/>
          <p:nvPr/>
        </p:nvSpPr>
        <p:spPr>
          <a:xfrm>
            <a:off x="8833213" y="5433297"/>
            <a:ext cx="1270001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713" name="根目录"/>
          <p:cNvSpPr/>
          <p:nvPr/>
        </p:nvSpPr>
        <p:spPr>
          <a:xfrm>
            <a:off x="12410306" y="961974"/>
            <a:ext cx="20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根目录</a:t>
            </a:r>
          </a:p>
        </p:txBody>
      </p:sp>
      <p:sp>
        <p:nvSpPr>
          <p:cNvPr id="714" name="线条"/>
          <p:cNvSpPr/>
          <p:nvPr/>
        </p:nvSpPr>
        <p:spPr>
          <a:xfrm flipH="1" flipV="1">
            <a:off x="10663839" y="1457274"/>
            <a:ext cx="17093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15" name="线条"/>
          <p:cNvSpPr/>
          <p:nvPr/>
        </p:nvSpPr>
        <p:spPr>
          <a:xfrm flipV="1">
            <a:off x="7357580" y="1981969"/>
            <a:ext cx="2216963" cy="12470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16" name="线条"/>
          <p:cNvSpPr/>
          <p:nvPr/>
        </p:nvSpPr>
        <p:spPr>
          <a:xfrm flipV="1">
            <a:off x="9574307" y="1976509"/>
            <a:ext cx="1" cy="1257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17" name="线条"/>
          <p:cNvSpPr/>
          <p:nvPr/>
        </p:nvSpPr>
        <p:spPr>
          <a:xfrm flipH="1" flipV="1">
            <a:off x="9599518" y="1976883"/>
            <a:ext cx="1963376" cy="10816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18" name="A"/>
          <p:cNvSpPr/>
          <p:nvPr/>
        </p:nvSpPr>
        <p:spPr>
          <a:xfrm>
            <a:off x="6839920" y="3130583"/>
            <a:ext cx="1155960" cy="10935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719" name="B"/>
          <p:cNvSpPr/>
          <p:nvPr/>
        </p:nvSpPr>
        <p:spPr>
          <a:xfrm>
            <a:off x="8996327" y="3130583"/>
            <a:ext cx="1155960" cy="10935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</a:t>
            </a:r>
          </a:p>
        </p:txBody>
      </p:sp>
      <p:sp>
        <p:nvSpPr>
          <p:cNvPr id="720" name="C"/>
          <p:cNvSpPr/>
          <p:nvPr/>
        </p:nvSpPr>
        <p:spPr>
          <a:xfrm>
            <a:off x="10940546" y="3130583"/>
            <a:ext cx="1155961" cy="10935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721" name="线条"/>
          <p:cNvSpPr/>
          <p:nvPr/>
        </p:nvSpPr>
        <p:spPr>
          <a:xfrm flipV="1">
            <a:off x="10994475" y="4292161"/>
            <a:ext cx="557482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2" name="线条"/>
          <p:cNvSpPr/>
          <p:nvPr/>
        </p:nvSpPr>
        <p:spPr>
          <a:xfrm flipH="1" flipV="1">
            <a:off x="11587355" y="4336958"/>
            <a:ext cx="569252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3" name="线条"/>
          <p:cNvSpPr/>
          <p:nvPr/>
        </p:nvSpPr>
        <p:spPr>
          <a:xfrm flipH="1" flipV="1">
            <a:off x="11587356" y="4298139"/>
            <a:ext cx="1963377" cy="10816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4" name="f4"/>
          <p:cNvSpPr/>
          <p:nvPr/>
        </p:nvSpPr>
        <p:spPr>
          <a:xfrm>
            <a:off x="13001045" y="5661935"/>
            <a:ext cx="1270001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f4</a:t>
            </a:r>
          </a:p>
        </p:txBody>
      </p:sp>
      <p:sp>
        <p:nvSpPr>
          <p:cNvPr id="725" name="f2"/>
          <p:cNvSpPr/>
          <p:nvPr/>
        </p:nvSpPr>
        <p:spPr>
          <a:xfrm>
            <a:off x="11557000" y="7893301"/>
            <a:ext cx="1270000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726" name="f3"/>
          <p:cNvSpPr/>
          <p:nvPr/>
        </p:nvSpPr>
        <p:spPr>
          <a:xfrm>
            <a:off x="10203484" y="5429622"/>
            <a:ext cx="1270001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f3</a:t>
            </a:r>
          </a:p>
        </p:txBody>
      </p:sp>
      <p:sp>
        <p:nvSpPr>
          <p:cNvPr id="727" name="线条"/>
          <p:cNvSpPr/>
          <p:nvPr/>
        </p:nvSpPr>
        <p:spPr>
          <a:xfrm flipV="1">
            <a:off x="6793580" y="4272799"/>
            <a:ext cx="557481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8" name="线条"/>
          <p:cNvSpPr/>
          <p:nvPr/>
        </p:nvSpPr>
        <p:spPr>
          <a:xfrm flipH="1" flipV="1">
            <a:off x="7476542" y="4235650"/>
            <a:ext cx="569252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9" name="f1"/>
          <p:cNvSpPr/>
          <p:nvPr/>
        </p:nvSpPr>
        <p:spPr>
          <a:xfrm>
            <a:off x="6002588" y="5410260"/>
            <a:ext cx="1270001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730" name="用户目录"/>
          <p:cNvSpPr/>
          <p:nvPr/>
        </p:nvSpPr>
        <p:spPr>
          <a:xfrm>
            <a:off x="13903486" y="1699705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用户目录</a:t>
            </a:r>
          </a:p>
        </p:txBody>
      </p:sp>
      <p:sp>
        <p:nvSpPr>
          <p:cNvPr id="731" name="线条"/>
          <p:cNvSpPr/>
          <p:nvPr/>
        </p:nvSpPr>
        <p:spPr>
          <a:xfrm flipH="1">
            <a:off x="12300078" y="2380315"/>
            <a:ext cx="1694172" cy="11516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32" name="线条"/>
          <p:cNvSpPr/>
          <p:nvPr/>
        </p:nvSpPr>
        <p:spPr>
          <a:xfrm flipH="1" flipV="1">
            <a:off x="10583954" y="10889838"/>
            <a:ext cx="1987495" cy="7080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33" name="文件"/>
          <p:cNvSpPr/>
          <p:nvPr/>
        </p:nvSpPr>
        <p:spPr>
          <a:xfrm>
            <a:off x="12420006" y="11457544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文件</a:t>
            </a:r>
          </a:p>
        </p:txBody>
      </p:sp>
      <p:sp>
        <p:nvSpPr>
          <p:cNvPr id="734" name="A"/>
          <p:cNvSpPr/>
          <p:nvPr/>
        </p:nvSpPr>
        <p:spPr>
          <a:xfrm>
            <a:off x="7519962" y="5435226"/>
            <a:ext cx="1155960" cy="10935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735" name="线条"/>
          <p:cNvSpPr/>
          <p:nvPr/>
        </p:nvSpPr>
        <p:spPr>
          <a:xfrm flipV="1">
            <a:off x="7506455" y="6548379"/>
            <a:ext cx="557482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36" name="线条"/>
          <p:cNvSpPr/>
          <p:nvPr/>
        </p:nvSpPr>
        <p:spPr>
          <a:xfrm flipH="1" flipV="1">
            <a:off x="8407598" y="6635058"/>
            <a:ext cx="569252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37" name="A2"/>
          <p:cNvSpPr/>
          <p:nvPr/>
        </p:nvSpPr>
        <p:spPr>
          <a:xfrm>
            <a:off x="8833213" y="7828854"/>
            <a:ext cx="1155960" cy="10935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A2</a:t>
            </a:r>
          </a:p>
        </p:txBody>
      </p:sp>
      <p:sp>
        <p:nvSpPr>
          <p:cNvPr id="738" name="A1"/>
          <p:cNvSpPr/>
          <p:nvPr/>
        </p:nvSpPr>
        <p:spPr>
          <a:xfrm>
            <a:off x="6794108" y="7828854"/>
            <a:ext cx="1155960" cy="10935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A1</a:t>
            </a:r>
          </a:p>
        </p:txBody>
      </p:sp>
      <p:sp>
        <p:nvSpPr>
          <p:cNvPr id="739" name="线条"/>
          <p:cNvSpPr/>
          <p:nvPr/>
        </p:nvSpPr>
        <p:spPr>
          <a:xfrm flipH="1" flipV="1">
            <a:off x="7158713" y="8952020"/>
            <a:ext cx="569251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40" name="f2"/>
          <p:cNvSpPr/>
          <p:nvPr/>
        </p:nvSpPr>
        <p:spPr>
          <a:xfrm>
            <a:off x="7145113" y="10050288"/>
            <a:ext cx="1270001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741" name="线条"/>
          <p:cNvSpPr/>
          <p:nvPr/>
        </p:nvSpPr>
        <p:spPr>
          <a:xfrm flipV="1">
            <a:off x="6697643" y="8953361"/>
            <a:ext cx="557482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42" name="f1"/>
          <p:cNvSpPr/>
          <p:nvPr/>
        </p:nvSpPr>
        <p:spPr>
          <a:xfrm>
            <a:off x="5906651" y="10090822"/>
            <a:ext cx="1270001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743" name="线条"/>
          <p:cNvSpPr/>
          <p:nvPr/>
        </p:nvSpPr>
        <p:spPr>
          <a:xfrm flipH="1" flipV="1">
            <a:off x="9646031" y="8940757"/>
            <a:ext cx="569251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44" name="f2"/>
          <p:cNvSpPr/>
          <p:nvPr/>
        </p:nvSpPr>
        <p:spPr>
          <a:xfrm>
            <a:off x="9632431" y="10039025"/>
            <a:ext cx="1270001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745" name="线条"/>
          <p:cNvSpPr/>
          <p:nvPr/>
        </p:nvSpPr>
        <p:spPr>
          <a:xfrm flipV="1">
            <a:off x="9184961" y="8942097"/>
            <a:ext cx="557482" cy="1257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46" name="f1"/>
          <p:cNvSpPr/>
          <p:nvPr/>
        </p:nvSpPr>
        <p:spPr>
          <a:xfrm>
            <a:off x="8393969" y="10079558"/>
            <a:ext cx="1270001" cy="1270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747" name="线条"/>
          <p:cNvSpPr/>
          <p:nvPr/>
        </p:nvSpPr>
        <p:spPr>
          <a:xfrm flipV="1">
            <a:off x="4329135" y="6544428"/>
            <a:ext cx="3169396" cy="36387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48" name="线条"/>
          <p:cNvSpPr/>
          <p:nvPr/>
        </p:nvSpPr>
        <p:spPr>
          <a:xfrm flipV="1">
            <a:off x="4297255" y="8329670"/>
            <a:ext cx="2469718" cy="185911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49" name="用户子目录"/>
          <p:cNvSpPr/>
          <p:nvPr/>
        </p:nvSpPr>
        <p:spPr>
          <a:xfrm>
            <a:off x="2287227" y="10356788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用户子目录</a:t>
            </a:r>
          </a:p>
        </p:txBody>
      </p:sp>
      <p:sp>
        <p:nvSpPr>
          <p:cNvPr id="750" name="C"/>
          <p:cNvSpPr/>
          <p:nvPr/>
        </p:nvSpPr>
        <p:spPr>
          <a:xfrm>
            <a:off x="11616742" y="5627144"/>
            <a:ext cx="1155961" cy="109356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751" name="线条"/>
          <p:cNvSpPr/>
          <p:nvPr/>
        </p:nvSpPr>
        <p:spPr>
          <a:xfrm flipV="1">
            <a:off x="12192000" y="6672156"/>
            <a:ext cx="1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52" name="优点：…"/>
          <p:cNvSpPr/>
          <p:nvPr/>
        </p:nvSpPr>
        <p:spPr>
          <a:xfrm>
            <a:off x="17577879" y="2208962"/>
            <a:ext cx="4690236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优点：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 dirty="0"/>
              <a:t>便于文件分类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 dirty="0"/>
              <a:t>层次结构清晰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 dirty="0"/>
              <a:t>便于管理和保护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 dirty="0"/>
              <a:t>解决了重名问题</a:t>
            </a:r>
          </a:p>
          <a:p>
            <a:pPr algn="l">
              <a:defRPr>
                <a:solidFill>
                  <a:schemeClr val="accent5"/>
                </a:solidFill>
              </a:defRPr>
            </a:pPr>
            <a:r>
              <a:rPr dirty="0"/>
              <a:t>查找速度加快</a:t>
            </a:r>
          </a:p>
        </p:txBody>
      </p:sp>
      <p:sp>
        <p:nvSpPr>
          <p:cNvPr id="753" name="缺点： 结构相对复杂"/>
          <p:cNvSpPr/>
          <p:nvPr/>
        </p:nvSpPr>
        <p:spPr>
          <a:xfrm>
            <a:off x="17609390" y="8319428"/>
            <a:ext cx="39243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chemeClr val="accent5"/>
                </a:solidFill>
              </a:defRPr>
            </a:pPr>
            <a:r>
              <a:rPr>
                <a:solidFill>
                  <a:srgbClr val="000000"/>
                </a:solidFill>
              </a:rPr>
              <a:t>缺点：</a:t>
            </a:r>
            <a:r>
              <a:t/>
            </a:r>
            <a:br/>
            <a:r>
              <a:t>结构相对复杂</a:t>
            </a:r>
          </a:p>
        </p:txBody>
      </p:sp>
      <p:pic>
        <p:nvPicPr>
          <p:cNvPr id="755" name="屏幕快照 2019-03-06 下午4.49.19.png" descr="屏幕快照 2019-03-06 下午4.49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31387" y="699974"/>
            <a:ext cx="2687787" cy="1093561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6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9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760" name="1710…"/>
          <p:cNvSpPr/>
          <p:nvPr/>
        </p:nvSpPr>
        <p:spPr>
          <a:xfrm>
            <a:off x="1568793" y="3873500"/>
            <a:ext cx="2124641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1710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如果文件系统中有两个文件重名，不应采用（ 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A:一级目录结构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B:二级目录结构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C:树形目录结构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D:多级目录结构</a:t>
            </a:r>
          </a:p>
        </p:txBody>
      </p:sp>
      <p:sp>
        <p:nvSpPr>
          <p:cNvPr id="761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76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763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6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767" name="1710…"/>
          <p:cNvSpPr/>
          <p:nvPr/>
        </p:nvSpPr>
        <p:spPr>
          <a:xfrm>
            <a:off x="1568793" y="3873500"/>
            <a:ext cx="2124641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1710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如果文件系统中有两个文件重名，不应采用（ 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A:一级目录结构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B:二级目录结构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C:树形目录结构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D:多级目录结构</a:t>
            </a:r>
          </a:p>
        </p:txBody>
      </p:sp>
      <p:sp>
        <p:nvSpPr>
          <p:cNvPr id="768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76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770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" name="5.2.1.2 目录文件的结构"/>
          <p:cNvSpPr/>
          <p:nvPr/>
        </p:nvSpPr>
        <p:spPr>
          <a:xfrm>
            <a:off x="33917" y="99475"/>
            <a:ext cx="272189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</a:rPr>
              <a:t>5.2.1.2 </a:t>
            </a:r>
            <a:r>
              <a:rPr sz="2800" smtClean="0">
                <a:solidFill>
                  <a:schemeClr val="bg2"/>
                </a:solidFill>
              </a:rPr>
              <a:t>目录结构</a:t>
            </a:r>
            <a:endParaRPr sz="2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82" name="1 文件"/>
          <p:cNvSpPr/>
          <p:nvPr/>
        </p:nvSpPr>
        <p:spPr>
          <a:xfrm>
            <a:off x="9809377" y="5125132"/>
            <a:ext cx="2446181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>
                <a:solidFill>
                  <a:srgbClr val="FF0000"/>
                </a:solidFill>
              </a:rPr>
              <a:t>1 文件</a:t>
            </a:r>
          </a:p>
        </p:txBody>
      </p:sp>
      <p:sp>
        <p:nvSpPr>
          <p:cNvPr id="83" name="2 目录"/>
          <p:cNvSpPr/>
          <p:nvPr/>
        </p:nvSpPr>
        <p:spPr>
          <a:xfrm>
            <a:off x="9809377" y="6274917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目录</a:t>
            </a:r>
          </a:p>
        </p:txBody>
      </p:sp>
      <p:sp>
        <p:nvSpPr>
          <p:cNvPr id="84" name="3 文件系统的实现"/>
          <p:cNvSpPr/>
          <p:nvPr/>
        </p:nvSpPr>
        <p:spPr>
          <a:xfrm>
            <a:off x="9809377" y="7337963"/>
            <a:ext cx="6498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文件系统的实现</a:t>
            </a:r>
          </a:p>
        </p:txBody>
      </p:sp>
      <p:sp>
        <p:nvSpPr>
          <p:cNvPr id="85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86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77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775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776" name="路径名"/>
          <p:cNvSpPr/>
          <p:nvPr/>
        </p:nvSpPr>
        <p:spPr>
          <a:xfrm>
            <a:off x="830549" y="54829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>
                <a:latin typeface="STHeiti Light" charset="-122"/>
                <a:ea typeface="STHeiti Light" charset="-122"/>
                <a:cs typeface="STHeiti Light" charset="-122"/>
              </a:rPr>
              <a:t>路径</a:t>
            </a:r>
            <a:r>
              <a:rPr dirty="0" smtClean="0">
                <a:latin typeface="STHeiti Light" charset="-122"/>
                <a:ea typeface="STHeiti Light" charset="-122"/>
                <a:cs typeface="STHeiti Light" charset="-122"/>
              </a:rPr>
              <a:t>名</a:t>
            </a:r>
            <a:endParaRPr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777" name="采用树形目录时，需要有某种方法指明文件"/>
          <p:cNvSpPr/>
          <p:nvPr/>
        </p:nvSpPr>
        <p:spPr>
          <a:xfrm>
            <a:off x="1459146" y="2268360"/>
            <a:ext cx="1217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采用树形目录时，需要有某种方法指明文件</a:t>
            </a:r>
          </a:p>
        </p:txBody>
      </p:sp>
      <p:sp>
        <p:nvSpPr>
          <p:cNvPr id="778" name="5.2.2.0 路径名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5.2.2.0 路径名</a:t>
            </a:r>
          </a:p>
        </p:txBody>
      </p:sp>
      <p:pic>
        <p:nvPicPr>
          <p:cNvPr id="77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56794" y="314838"/>
            <a:ext cx="2768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78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785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787" name="采用树形目录时，需要有某种方法指明文件"/>
          <p:cNvSpPr/>
          <p:nvPr/>
        </p:nvSpPr>
        <p:spPr>
          <a:xfrm>
            <a:off x="1459146" y="2268360"/>
            <a:ext cx="1217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采用树形目录时，需要有某种方法指明文件</a:t>
            </a:r>
          </a:p>
        </p:txBody>
      </p:sp>
      <p:sp>
        <p:nvSpPr>
          <p:cNvPr id="788" name="绝对路径名"/>
          <p:cNvSpPr/>
          <p:nvPr/>
        </p:nvSpPr>
        <p:spPr>
          <a:xfrm>
            <a:off x="1630618" y="4988555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绝对路径名</a:t>
            </a:r>
          </a:p>
        </p:txBody>
      </p:sp>
      <p:sp>
        <p:nvSpPr>
          <p:cNvPr id="789" name="相对路径名"/>
          <p:cNvSpPr/>
          <p:nvPr/>
        </p:nvSpPr>
        <p:spPr>
          <a:xfrm>
            <a:off x="1614009" y="10282655"/>
            <a:ext cx="328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相对路径名</a:t>
            </a:r>
          </a:p>
        </p:txBody>
      </p:sp>
      <p:sp>
        <p:nvSpPr>
          <p:cNvPr id="790" name="从根目录到文件"/>
          <p:cNvSpPr/>
          <p:nvPr/>
        </p:nvSpPr>
        <p:spPr>
          <a:xfrm>
            <a:off x="2107971" y="6555819"/>
            <a:ext cx="270266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dirty="0" smtClean="0"/>
              <a:t>Windows</a:t>
            </a:r>
            <a:endParaRPr dirty="0"/>
          </a:p>
        </p:txBody>
      </p:sp>
      <p:sp>
        <p:nvSpPr>
          <p:cNvPr id="791" name="从当前工作目录到文件"/>
          <p:cNvSpPr/>
          <p:nvPr/>
        </p:nvSpPr>
        <p:spPr>
          <a:xfrm>
            <a:off x="5777323" y="10282655"/>
            <a:ext cx="646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从当前工作目录到文件</a:t>
            </a:r>
          </a:p>
        </p:txBody>
      </p:sp>
      <p:sp>
        <p:nvSpPr>
          <p:cNvPr id="792" name="矩形"/>
          <p:cNvSpPr/>
          <p:nvPr/>
        </p:nvSpPr>
        <p:spPr>
          <a:xfrm>
            <a:off x="16644500" y="1161092"/>
            <a:ext cx="2333114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3" name="线条"/>
          <p:cNvSpPr/>
          <p:nvPr/>
        </p:nvSpPr>
        <p:spPr>
          <a:xfrm flipV="1">
            <a:off x="17712386" y="4458627"/>
            <a:ext cx="111790" cy="12348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94" name="f2"/>
          <p:cNvSpPr/>
          <p:nvPr/>
        </p:nvSpPr>
        <p:spPr>
          <a:xfrm>
            <a:off x="17027187" y="5683894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795" name="根目录"/>
          <p:cNvSpPr/>
          <p:nvPr/>
        </p:nvSpPr>
        <p:spPr>
          <a:xfrm>
            <a:off x="20604280" y="1212571"/>
            <a:ext cx="20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根目录</a:t>
            </a:r>
          </a:p>
        </p:txBody>
      </p:sp>
      <p:sp>
        <p:nvSpPr>
          <p:cNvPr id="796" name="线条"/>
          <p:cNvSpPr/>
          <p:nvPr/>
        </p:nvSpPr>
        <p:spPr>
          <a:xfrm flipH="1" flipV="1">
            <a:off x="18857813" y="1707871"/>
            <a:ext cx="17093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97" name="线条"/>
          <p:cNvSpPr/>
          <p:nvPr/>
        </p:nvSpPr>
        <p:spPr>
          <a:xfrm flipV="1">
            <a:off x="15551554" y="2232567"/>
            <a:ext cx="2216963" cy="12470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98" name="线条"/>
          <p:cNvSpPr/>
          <p:nvPr/>
        </p:nvSpPr>
        <p:spPr>
          <a:xfrm flipV="1">
            <a:off x="17768281" y="2227107"/>
            <a:ext cx="1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99" name="线条"/>
          <p:cNvSpPr/>
          <p:nvPr/>
        </p:nvSpPr>
        <p:spPr>
          <a:xfrm flipH="1" flipV="1">
            <a:off x="17793492" y="2227481"/>
            <a:ext cx="1963376" cy="10816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00" name="A"/>
          <p:cNvSpPr/>
          <p:nvPr/>
        </p:nvSpPr>
        <p:spPr>
          <a:xfrm>
            <a:off x="15033894" y="3381181"/>
            <a:ext cx="1155960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801" name="B"/>
          <p:cNvSpPr/>
          <p:nvPr/>
        </p:nvSpPr>
        <p:spPr>
          <a:xfrm>
            <a:off x="17190301" y="3381181"/>
            <a:ext cx="1155960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B</a:t>
            </a:r>
          </a:p>
        </p:txBody>
      </p:sp>
      <p:sp>
        <p:nvSpPr>
          <p:cNvPr id="802" name="C"/>
          <p:cNvSpPr/>
          <p:nvPr/>
        </p:nvSpPr>
        <p:spPr>
          <a:xfrm>
            <a:off x="19134520" y="3381181"/>
            <a:ext cx="1155960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803" name="线条"/>
          <p:cNvSpPr/>
          <p:nvPr/>
        </p:nvSpPr>
        <p:spPr>
          <a:xfrm flipV="1">
            <a:off x="19188450" y="4542759"/>
            <a:ext cx="557481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04" name="线条"/>
          <p:cNvSpPr/>
          <p:nvPr/>
        </p:nvSpPr>
        <p:spPr>
          <a:xfrm flipH="1" flipV="1">
            <a:off x="19781329" y="4587556"/>
            <a:ext cx="569251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05" name="线条"/>
          <p:cNvSpPr/>
          <p:nvPr/>
        </p:nvSpPr>
        <p:spPr>
          <a:xfrm flipH="1" flipV="1">
            <a:off x="19781330" y="4548737"/>
            <a:ext cx="1963376" cy="108163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06" name="f4"/>
          <p:cNvSpPr/>
          <p:nvPr/>
        </p:nvSpPr>
        <p:spPr>
          <a:xfrm>
            <a:off x="21129975" y="5685824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f4</a:t>
            </a:r>
          </a:p>
        </p:txBody>
      </p:sp>
      <p:sp>
        <p:nvSpPr>
          <p:cNvPr id="807" name="f2"/>
          <p:cNvSpPr/>
          <p:nvPr/>
        </p:nvSpPr>
        <p:spPr>
          <a:xfrm>
            <a:off x="19753696" y="8179623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808" name="f3"/>
          <p:cNvSpPr/>
          <p:nvPr/>
        </p:nvSpPr>
        <p:spPr>
          <a:xfrm>
            <a:off x="18397458" y="5680219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f3</a:t>
            </a:r>
          </a:p>
        </p:txBody>
      </p:sp>
      <p:sp>
        <p:nvSpPr>
          <p:cNvPr id="809" name="线条"/>
          <p:cNvSpPr/>
          <p:nvPr/>
        </p:nvSpPr>
        <p:spPr>
          <a:xfrm flipV="1">
            <a:off x="14987554" y="4523397"/>
            <a:ext cx="557482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10" name="线条"/>
          <p:cNvSpPr/>
          <p:nvPr/>
        </p:nvSpPr>
        <p:spPr>
          <a:xfrm flipH="1" flipV="1">
            <a:off x="15670516" y="4486248"/>
            <a:ext cx="569252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11" name="f1"/>
          <p:cNvSpPr/>
          <p:nvPr/>
        </p:nvSpPr>
        <p:spPr>
          <a:xfrm>
            <a:off x="14196562" y="5660857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812" name="A"/>
          <p:cNvSpPr/>
          <p:nvPr/>
        </p:nvSpPr>
        <p:spPr>
          <a:xfrm>
            <a:off x="15713936" y="5685824"/>
            <a:ext cx="1155961" cy="109356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</a:t>
            </a:r>
          </a:p>
        </p:txBody>
      </p:sp>
      <p:sp>
        <p:nvSpPr>
          <p:cNvPr id="813" name="线条"/>
          <p:cNvSpPr/>
          <p:nvPr/>
        </p:nvSpPr>
        <p:spPr>
          <a:xfrm flipV="1">
            <a:off x="15746241" y="6836498"/>
            <a:ext cx="557482" cy="1257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14" name="线条"/>
          <p:cNvSpPr/>
          <p:nvPr/>
        </p:nvSpPr>
        <p:spPr>
          <a:xfrm flipH="1" flipV="1">
            <a:off x="16647384" y="6923178"/>
            <a:ext cx="569251" cy="117960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15" name="A2"/>
          <p:cNvSpPr/>
          <p:nvPr/>
        </p:nvSpPr>
        <p:spPr>
          <a:xfrm>
            <a:off x="17190301" y="8116974"/>
            <a:ext cx="1155960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A2</a:t>
            </a:r>
          </a:p>
        </p:txBody>
      </p:sp>
      <p:sp>
        <p:nvSpPr>
          <p:cNvPr id="816" name="A1"/>
          <p:cNvSpPr/>
          <p:nvPr/>
        </p:nvSpPr>
        <p:spPr>
          <a:xfrm>
            <a:off x="15033894" y="8116974"/>
            <a:ext cx="1155960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A1</a:t>
            </a:r>
          </a:p>
        </p:txBody>
      </p:sp>
      <p:sp>
        <p:nvSpPr>
          <p:cNvPr id="817" name="线条"/>
          <p:cNvSpPr/>
          <p:nvPr/>
        </p:nvSpPr>
        <p:spPr>
          <a:xfrm flipH="1" flipV="1">
            <a:off x="15403581" y="9369417"/>
            <a:ext cx="569251" cy="117960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18" name="f2"/>
          <p:cNvSpPr/>
          <p:nvPr/>
        </p:nvSpPr>
        <p:spPr>
          <a:xfrm>
            <a:off x="15389981" y="10467685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819" name="线条"/>
          <p:cNvSpPr/>
          <p:nvPr/>
        </p:nvSpPr>
        <p:spPr>
          <a:xfrm flipV="1">
            <a:off x="14942512" y="9370757"/>
            <a:ext cx="557482" cy="1257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20" name="f1"/>
          <p:cNvSpPr/>
          <p:nvPr/>
        </p:nvSpPr>
        <p:spPr>
          <a:xfrm>
            <a:off x="14151520" y="10508218"/>
            <a:ext cx="1270001" cy="1270001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821" name="线条"/>
          <p:cNvSpPr/>
          <p:nvPr/>
        </p:nvSpPr>
        <p:spPr>
          <a:xfrm flipH="1" flipV="1">
            <a:off x="17660018" y="9319396"/>
            <a:ext cx="569252" cy="11796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22" name="f2"/>
          <p:cNvSpPr/>
          <p:nvPr/>
        </p:nvSpPr>
        <p:spPr>
          <a:xfrm>
            <a:off x="17646419" y="10417664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f2</a:t>
            </a:r>
          </a:p>
        </p:txBody>
      </p:sp>
      <p:sp>
        <p:nvSpPr>
          <p:cNvPr id="823" name="线条"/>
          <p:cNvSpPr/>
          <p:nvPr/>
        </p:nvSpPr>
        <p:spPr>
          <a:xfrm flipV="1">
            <a:off x="17198948" y="9320737"/>
            <a:ext cx="557481" cy="12579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24" name="f1"/>
          <p:cNvSpPr/>
          <p:nvPr/>
        </p:nvSpPr>
        <p:spPr>
          <a:xfrm>
            <a:off x="16407956" y="10458198"/>
            <a:ext cx="1270001" cy="1270001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f1</a:t>
            </a:r>
          </a:p>
        </p:txBody>
      </p:sp>
      <p:sp>
        <p:nvSpPr>
          <p:cNvPr id="825" name="C"/>
          <p:cNvSpPr/>
          <p:nvPr/>
        </p:nvSpPr>
        <p:spPr>
          <a:xfrm>
            <a:off x="19810716" y="5877742"/>
            <a:ext cx="1155960" cy="109356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</a:t>
            </a:r>
          </a:p>
        </p:txBody>
      </p:sp>
      <p:sp>
        <p:nvSpPr>
          <p:cNvPr id="826" name="线条"/>
          <p:cNvSpPr/>
          <p:nvPr/>
        </p:nvSpPr>
        <p:spPr>
          <a:xfrm flipV="1">
            <a:off x="20388696" y="6958477"/>
            <a:ext cx="1" cy="12579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828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356794" y="314838"/>
            <a:ext cx="2768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50" name="5.2.2.0 路径名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5.2.2.0 路径名</a:t>
            </a:r>
          </a:p>
        </p:txBody>
      </p:sp>
      <p:sp>
        <p:nvSpPr>
          <p:cNvPr id="51" name="路径名"/>
          <p:cNvSpPr/>
          <p:nvPr/>
        </p:nvSpPr>
        <p:spPr>
          <a:xfrm>
            <a:off x="830549" y="54829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>
                <a:latin typeface="STHeiti Light" charset="-122"/>
                <a:ea typeface="STHeiti Light" charset="-122"/>
                <a:cs typeface="STHeiti Light" charset="-122"/>
              </a:rPr>
              <a:t>路径</a:t>
            </a:r>
            <a:r>
              <a:rPr dirty="0" smtClean="0">
                <a:latin typeface="STHeiti Light" charset="-122"/>
                <a:ea typeface="STHeiti Light" charset="-122"/>
                <a:cs typeface="STHeiti Light" charset="-122"/>
              </a:rPr>
              <a:t>名</a:t>
            </a:r>
            <a:endParaRPr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52" name="从根目录到文件"/>
          <p:cNvSpPr/>
          <p:nvPr/>
        </p:nvSpPr>
        <p:spPr>
          <a:xfrm>
            <a:off x="5899840" y="4962509"/>
            <a:ext cx="455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从根目录到文件</a:t>
            </a:r>
          </a:p>
        </p:txBody>
      </p:sp>
      <p:sp>
        <p:nvSpPr>
          <p:cNvPr id="53" name="从根目录到文件"/>
          <p:cNvSpPr/>
          <p:nvPr/>
        </p:nvSpPr>
        <p:spPr>
          <a:xfrm>
            <a:off x="2620044" y="8023660"/>
            <a:ext cx="159819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altLang="zh-CN" dirty="0" smtClean="0"/>
              <a:t>UNIX</a:t>
            </a:r>
            <a:endParaRPr dirty="0"/>
          </a:p>
        </p:txBody>
      </p:sp>
      <p:sp>
        <p:nvSpPr>
          <p:cNvPr id="54" name="从根目录到文件"/>
          <p:cNvSpPr/>
          <p:nvPr/>
        </p:nvSpPr>
        <p:spPr>
          <a:xfrm>
            <a:off x="6685491" y="6487161"/>
            <a:ext cx="29879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smtClean="0"/>
              <a:t>\A\A\A1\f1</a:t>
            </a:r>
            <a:endParaRPr dirty="0"/>
          </a:p>
        </p:txBody>
      </p:sp>
      <p:sp>
        <p:nvSpPr>
          <p:cNvPr id="55" name="从根目录到文件"/>
          <p:cNvSpPr/>
          <p:nvPr/>
        </p:nvSpPr>
        <p:spPr>
          <a:xfrm>
            <a:off x="6685491" y="7979178"/>
            <a:ext cx="29879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/A/A/A1/f1</a:t>
            </a:r>
            <a:endParaRPr dirty="0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4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835" name="0904…"/>
          <p:cNvSpPr/>
          <p:nvPr/>
        </p:nvSpPr>
        <p:spPr>
          <a:xfrm>
            <a:off x="1568793" y="5549900"/>
            <a:ext cx="21246415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0904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对于树形目录结构的文件系统，用户要访问某一文件时，除了必须指出该文件的文件名外，还必须给出到该文件的______。</a:t>
            </a:r>
          </a:p>
        </p:txBody>
      </p:sp>
      <p:sp>
        <p:nvSpPr>
          <p:cNvPr id="836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83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38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" name="5.2.2.0 路径名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5.2.2.0 路径名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1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842" name="0904…"/>
          <p:cNvSpPr/>
          <p:nvPr/>
        </p:nvSpPr>
        <p:spPr>
          <a:xfrm>
            <a:off x="1568793" y="5549900"/>
            <a:ext cx="21246415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0904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对于树形目录结构的文件系统，用户要访问某一文件时，除了必须指出该文件的文件名外，还必须给出到该文件的______。</a:t>
            </a:r>
          </a:p>
        </p:txBody>
      </p:sp>
      <p:sp>
        <p:nvSpPr>
          <p:cNvPr id="843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844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45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46" name="路径名"/>
          <p:cNvSpPr/>
          <p:nvPr/>
        </p:nvSpPr>
        <p:spPr>
          <a:xfrm>
            <a:off x="11739514" y="7171613"/>
            <a:ext cx="133369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smtClean="0"/>
              <a:t>路径</a:t>
            </a:r>
            <a:endParaRPr dirty="0"/>
          </a:p>
        </p:txBody>
      </p:sp>
      <p:sp>
        <p:nvSpPr>
          <p:cNvPr id="9" name="5.2.2.0 路径名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5.2.2.0 路径名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9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850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851" name="第二节 目录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第二节 目录</a:t>
            </a:r>
          </a:p>
        </p:txBody>
      </p:sp>
      <p:sp>
        <p:nvSpPr>
          <p:cNvPr id="852" name="目录操作"/>
          <p:cNvSpPr/>
          <p:nvPr/>
        </p:nvSpPr>
        <p:spPr>
          <a:xfrm>
            <a:off x="830549" y="548291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目录操作</a:t>
            </a:r>
          </a:p>
        </p:txBody>
      </p:sp>
      <p:sp>
        <p:nvSpPr>
          <p:cNvPr id="853" name="以UNIX为例"/>
          <p:cNvSpPr/>
          <p:nvPr/>
        </p:nvSpPr>
        <p:spPr>
          <a:xfrm>
            <a:off x="1263241" y="2342183"/>
            <a:ext cx="3500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以UNIX为例</a:t>
            </a:r>
          </a:p>
        </p:txBody>
      </p:sp>
      <p:sp>
        <p:nvSpPr>
          <p:cNvPr id="854" name="CREATE"/>
          <p:cNvSpPr/>
          <p:nvPr/>
        </p:nvSpPr>
        <p:spPr>
          <a:xfrm>
            <a:off x="6076884" y="3188159"/>
            <a:ext cx="267817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CREATE</a:t>
            </a:r>
          </a:p>
        </p:txBody>
      </p:sp>
      <p:sp>
        <p:nvSpPr>
          <p:cNvPr id="855" name="DELETE"/>
          <p:cNvSpPr/>
          <p:nvPr/>
        </p:nvSpPr>
        <p:spPr>
          <a:xfrm>
            <a:off x="6106339" y="4594207"/>
            <a:ext cx="2619265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DELETE</a:t>
            </a:r>
          </a:p>
        </p:txBody>
      </p:sp>
      <p:sp>
        <p:nvSpPr>
          <p:cNvPr id="856" name="OPENDIR"/>
          <p:cNvSpPr/>
          <p:nvPr/>
        </p:nvSpPr>
        <p:spPr>
          <a:xfrm>
            <a:off x="5912243" y="6127255"/>
            <a:ext cx="300745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OPENDIR</a:t>
            </a:r>
          </a:p>
        </p:txBody>
      </p:sp>
      <p:sp>
        <p:nvSpPr>
          <p:cNvPr id="857" name="CLOSEDIR"/>
          <p:cNvSpPr/>
          <p:nvPr/>
        </p:nvSpPr>
        <p:spPr>
          <a:xfrm>
            <a:off x="5718301" y="7406302"/>
            <a:ext cx="33953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CLOSEDIR</a:t>
            </a:r>
          </a:p>
        </p:txBody>
      </p:sp>
      <p:sp>
        <p:nvSpPr>
          <p:cNvPr id="858" name="READDIR"/>
          <p:cNvSpPr/>
          <p:nvPr/>
        </p:nvSpPr>
        <p:spPr>
          <a:xfrm>
            <a:off x="5912398" y="8939351"/>
            <a:ext cx="300714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READDIR</a:t>
            </a:r>
          </a:p>
        </p:txBody>
      </p:sp>
      <p:sp>
        <p:nvSpPr>
          <p:cNvPr id="859" name="RENAME"/>
          <p:cNvSpPr/>
          <p:nvPr/>
        </p:nvSpPr>
        <p:spPr>
          <a:xfrm>
            <a:off x="5982936" y="10472398"/>
            <a:ext cx="28660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RENAME</a:t>
            </a:r>
          </a:p>
        </p:txBody>
      </p:sp>
      <p:sp>
        <p:nvSpPr>
          <p:cNvPr id="860" name="创建"/>
          <p:cNvSpPr/>
          <p:nvPr/>
        </p:nvSpPr>
        <p:spPr>
          <a:xfrm>
            <a:off x="11762116" y="3098976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创建</a:t>
            </a:r>
          </a:p>
        </p:txBody>
      </p:sp>
      <p:sp>
        <p:nvSpPr>
          <p:cNvPr id="861" name="删除"/>
          <p:cNvSpPr/>
          <p:nvPr/>
        </p:nvSpPr>
        <p:spPr>
          <a:xfrm>
            <a:off x="11762116" y="4505024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删除</a:t>
            </a:r>
          </a:p>
        </p:txBody>
      </p:sp>
      <p:sp>
        <p:nvSpPr>
          <p:cNvPr id="862" name="打开目录"/>
          <p:cNvSpPr/>
          <p:nvPr/>
        </p:nvSpPr>
        <p:spPr>
          <a:xfrm>
            <a:off x="11127116" y="6038072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打开目录</a:t>
            </a:r>
          </a:p>
        </p:txBody>
      </p:sp>
      <p:sp>
        <p:nvSpPr>
          <p:cNvPr id="863" name="关闭目录"/>
          <p:cNvSpPr/>
          <p:nvPr/>
        </p:nvSpPr>
        <p:spPr>
          <a:xfrm>
            <a:off x="11127116" y="7317120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关闭目录</a:t>
            </a:r>
          </a:p>
        </p:txBody>
      </p:sp>
      <p:sp>
        <p:nvSpPr>
          <p:cNvPr id="864" name="读目录"/>
          <p:cNvSpPr/>
          <p:nvPr/>
        </p:nvSpPr>
        <p:spPr>
          <a:xfrm>
            <a:off x="11444616" y="8850168"/>
            <a:ext cx="20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读目录</a:t>
            </a:r>
          </a:p>
        </p:txBody>
      </p:sp>
      <p:sp>
        <p:nvSpPr>
          <p:cNvPr id="865" name="重命名"/>
          <p:cNvSpPr/>
          <p:nvPr/>
        </p:nvSpPr>
        <p:spPr>
          <a:xfrm>
            <a:off x="11444616" y="10383215"/>
            <a:ext cx="201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重命名</a:t>
            </a:r>
          </a:p>
        </p:txBody>
      </p:sp>
      <p:sp>
        <p:nvSpPr>
          <p:cNvPr id="866" name="5.2.3 三、目录操作"/>
          <p:cNvSpPr/>
          <p:nvPr/>
        </p:nvSpPr>
        <p:spPr>
          <a:xfrm>
            <a:off x="33917" y="130252"/>
            <a:ext cx="28725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4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5.2.3 三、目录操作</a:t>
            </a:r>
          </a:p>
        </p:txBody>
      </p:sp>
      <p:sp>
        <p:nvSpPr>
          <p:cNvPr id="86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22" name="读目录"/>
          <p:cNvSpPr/>
          <p:nvPr/>
        </p:nvSpPr>
        <p:spPr>
          <a:xfrm>
            <a:off x="13994309" y="6038072"/>
            <a:ext cx="58734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目录</a:t>
            </a:r>
            <a:r>
              <a:rPr lang="zh-CN" altLang="en-US" dirty="0" smtClean="0"/>
              <a:t>内容可以被读取</a:t>
            </a:r>
            <a:endParaRPr dirty="0"/>
          </a:p>
        </p:txBody>
      </p:sp>
      <p:sp>
        <p:nvSpPr>
          <p:cNvPr id="23" name="读目录"/>
          <p:cNvSpPr/>
          <p:nvPr/>
        </p:nvSpPr>
        <p:spPr>
          <a:xfrm>
            <a:off x="13665694" y="8436984"/>
            <a:ext cx="6202018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/>
              <a:t>以标准格式返回打开目录的下一</a:t>
            </a:r>
            <a:r>
              <a:rPr lang="zh-CN" altLang="en-US" smtClean="0"/>
              <a:t>级目录项</a:t>
            </a:r>
            <a:endParaRPr dirty="0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0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871" name="1 文件"/>
          <p:cNvSpPr/>
          <p:nvPr/>
        </p:nvSpPr>
        <p:spPr>
          <a:xfrm>
            <a:off x="9809377" y="5211871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文件</a:t>
            </a:r>
          </a:p>
        </p:txBody>
      </p:sp>
      <p:sp>
        <p:nvSpPr>
          <p:cNvPr id="872" name="2 目录"/>
          <p:cNvSpPr/>
          <p:nvPr/>
        </p:nvSpPr>
        <p:spPr>
          <a:xfrm>
            <a:off x="9809377" y="6274917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目录</a:t>
            </a:r>
          </a:p>
        </p:txBody>
      </p:sp>
      <p:sp>
        <p:nvSpPr>
          <p:cNvPr id="873" name="3 文件系统的实现"/>
          <p:cNvSpPr/>
          <p:nvPr/>
        </p:nvSpPr>
        <p:spPr>
          <a:xfrm>
            <a:off x="9809377" y="7337963"/>
            <a:ext cx="6498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文件系统的实现</a:t>
            </a:r>
          </a:p>
        </p:txBody>
      </p:sp>
      <p:sp>
        <p:nvSpPr>
          <p:cNvPr id="87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87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876" name="层次目录系统"/>
          <p:cNvSpPr/>
          <p:nvPr/>
        </p:nvSpPr>
        <p:spPr>
          <a:xfrm>
            <a:off x="2632518" y="5137934"/>
            <a:ext cx="6381628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层次目录系统</a:t>
            </a:r>
          </a:p>
        </p:txBody>
      </p:sp>
      <p:sp>
        <p:nvSpPr>
          <p:cNvPr id="877" name="路径名"/>
          <p:cNvSpPr/>
          <p:nvPr/>
        </p:nvSpPr>
        <p:spPr>
          <a:xfrm>
            <a:off x="2973147" y="6200980"/>
            <a:ext cx="6040999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路径名</a:t>
            </a:r>
          </a:p>
        </p:txBody>
      </p:sp>
      <p:sp>
        <p:nvSpPr>
          <p:cNvPr id="878" name="线条"/>
          <p:cNvSpPr/>
          <p:nvPr/>
        </p:nvSpPr>
        <p:spPr>
          <a:xfrm flipV="1">
            <a:off x="9346478" y="5308518"/>
            <a:ext cx="1" cy="2888475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79" name="线条"/>
          <p:cNvSpPr/>
          <p:nvPr/>
        </p:nvSpPr>
        <p:spPr>
          <a:xfrm>
            <a:off x="9354162" y="6752755"/>
            <a:ext cx="541869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80" name="目录操作"/>
          <p:cNvSpPr/>
          <p:nvPr/>
        </p:nvSpPr>
        <p:spPr>
          <a:xfrm>
            <a:off x="4324328" y="7264026"/>
            <a:ext cx="4689818" cy="1103551"/>
          </a:xfrm>
          <a:prstGeom prst="roundRect">
            <a:avLst>
              <a:gd name="adj" fmla="val 16311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r">
              <a:defRPr sz="4500"/>
            </a:lvl1pPr>
          </a:lstStyle>
          <a:p>
            <a:r>
              <a:t>目录操作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884" name="1 文件"/>
          <p:cNvSpPr/>
          <p:nvPr/>
        </p:nvSpPr>
        <p:spPr>
          <a:xfrm>
            <a:off x="9809377" y="5211871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1 文件</a:t>
            </a:r>
          </a:p>
        </p:txBody>
      </p:sp>
      <p:sp>
        <p:nvSpPr>
          <p:cNvPr id="885" name="2 目录"/>
          <p:cNvSpPr/>
          <p:nvPr/>
        </p:nvSpPr>
        <p:spPr>
          <a:xfrm>
            <a:off x="9809377" y="6274917"/>
            <a:ext cx="2434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目录</a:t>
            </a:r>
          </a:p>
        </p:txBody>
      </p:sp>
      <p:sp>
        <p:nvSpPr>
          <p:cNvPr id="886" name="3 文件系统的实现"/>
          <p:cNvSpPr/>
          <p:nvPr/>
        </p:nvSpPr>
        <p:spPr>
          <a:xfrm>
            <a:off x="9809377" y="7251224"/>
            <a:ext cx="654986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 b="1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>
                <a:solidFill>
                  <a:srgbClr val="FF0000"/>
                </a:solidFill>
              </a:rPr>
              <a:t>3 文件系统的实现</a:t>
            </a:r>
          </a:p>
        </p:txBody>
      </p:sp>
      <p:sp>
        <p:nvSpPr>
          <p:cNvPr id="887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88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89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895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96" name="实现文件"/>
          <p:cNvSpPr/>
          <p:nvPr/>
        </p:nvSpPr>
        <p:spPr>
          <a:xfrm>
            <a:off x="830549" y="2711296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897" name="实现目录"/>
          <p:cNvSpPr/>
          <p:nvPr/>
        </p:nvSpPr>
        <p:spPr>
          <a:xfrm>
            <a:off x="830549" y="6223000"/>
            <a:ext cx="4889439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实现目录</a:t>
            </a:r>
          </a:p>
        </p:txBody>
      </p:sp>
      <p:sp>
        <p:nvSpPr>
          <p:cNvPr id="898" name="磁盘空间管理"/>
          <p:cNvSpPr/>
          <p:nvPr/>
        </p:nvSpPr>
        <p:spPr>
          <a:xfrm>
            <a:off x="830549" y="9734703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磁盘空间管理</a:t>
            </a:r>
          </a:p>
        </p:txBody>
      </p:sp>
      <p:sp>
        <p:nvSpPr>
          <p:cNvPr id="899" name="5.3.1 一、实现文件"/>
          <p:cNvSpPr/>
          <p:nvPr/>
        </p:nvSpPr>
        <p:spPr>
          <a:xfrm>
            <a:off x="33917" y="99475"/>
            <a:ext cx="33342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 一、实现文件</a:t>
            </a:r>
          </a:p>
        </p:txBody>
      </p:sp>
      <p:sp>
        <p:nvSpPr>
          <p:cNvPr id="90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90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905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906" name="实现文件"/>
          <p:cNvSpPr/>
          <p:nvPr/>
        </p:nvSpPr>
        <p:spPr>
          <a:xfrm>
            <a:off x="830549" y="2711296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907" name="实现目录"/>
          <p:cNvSpPr/>
          <p:nvPr/>
        </p:nvSpPr>
        <p:spPr>
          <a:xfrm>
            <a:off x="830549" y="6223000"/>
            <a:ext cx="4889439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实现目录</a:t>
            </a:r>
          </a:p>
        </p:txBody>
      </p:sp>
      <p:sp>
        <p:nvSpPr>
          <p:cNvPr id="908" name="磁盘空间管理"/>
          <p:cNvSpPr/>
          <p:nvPr/>
        </p:nvSpPr>
        <p:spPr>
          <a:xfrm>
            <a:off x="830549" y="9734703"/>
            <a:ext cx="48894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磁盘空间管理</a:t>
            </a:r>
          </a:p>
        </p:txBody>
      </p:sp>
      <p:sp>
        <p:nvSpPr>
          <p:cNvPr id="91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911" name="箭头"/>
          <p:cNvSpPr/>
          <p:nvPr/>
        </p:nvSpPr>
        <p:spPr>
          <a:xfrm>
            <a:off x="6329467" y="2711296"/>
            <a:ext cx="142380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31" y="14256"/>
                </a:moveTo>
                <a:lnTo>
                  <a:pt x="12331" y="21600"/>
                </a:lnTo>
                <a:lnTo>
                  <a:pt x="0" y="10800"/>
                </a:lnTo>
                <a:lnTo>
                  <a:pt x="12331" y="0"/>
                </a:lnTo>
                <a:lnTo>
                  <a:pt x="1233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5.3.1 一、实现文件"/>
          <p:cNvSpPr/>
          <p:nvPr/>
        </p:nvSpPr>
        <p:spPr>
          <a:xfrm>
            <a:off x="33917" y="99475"/>
            <a:ext cx="33342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 一、实现文件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4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915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916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pic>
        <p:nvPicPr>
          <p:cNvPr id="918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920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921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922" name="文件系统通常是以2的n次方个连续的扇区为单位对文件进行磁盘空间的分配，把分配给文件的连续扇区构成的磁盘块称为簇。"/>
          <p:cNvSpPr/>
          <p:nvPr/>
        </p:nvSpPr>
        <p:spPr>
          <a:xfrm>
            <a:off x="678216" y="2282940"/>
            <a:ext cx="21198141" cy="1888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110000"/>
              </a:lnSpc>
              <a:defRPr sz="4800"/>
            </a:pPr>
            <a:r>
              <a:t>文件系统通常是以</a:t>
            </a:r>
            <a:r>
              <a:rPr>
                <a:solidFill>
                  <a:schemeClr val="accent5"/>
                </a:solidFill>
              </a:rPr>
              <a:t>2的n次方个连续的扇区</a:t>
            </a:r>
            <a:r>
              <a:t>为单位对文件进行磁盘空间的分配，把</a:t>
            </a:r>
            <a:r>
              <a:rPr>
                <a:solidFill>
                  <a:schemeClr val="accent5"/>
                </a:solidFill>
              </a:rPr>
              <a:t>分配给文件的连续扇区</a:t>
            </a:r>
            <a:r>
              <a:t>构成的</a:t>
            </a:r>
            <a:r>
              <a:rPr>
                <a:solidFill>
                  <a:schemeClr val="accent5"/>
                </a:solidFill>
              </a:rPr>
              <a:t>磁盘块</a:t>
            </a:r>
            <a:r>
              <a:t>称为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簇</a:t>
            </a:r>
            <a:r>
              <a:t>。</a:t>
            </a:r>
          </a:p>
        </p:txBody>
      </p:sp>
      <p:pic>
        <p:nvPicPr>
          <p:cNvPr id="923" name="屏幕快照 2019-04-01 下午7.45.17.png" descr="屏幕快照 2019-04-01 下午7.45.17.png"/>
          <p:cNvPicPr>
            <a:picLocks noChangeAspect="1"/>
          </p:cNvPicPr>
          <p:nvPr/>
        </p:nvPicPr>
        <p:blipFill>
          <a:blip r:embed="rId5">
            <a:extLst/>
          </a:blip>
          <a:srcRect r="9694"/>
          <a:stretch>
            <a:fillRect/>
          </a:stretch>
        </p:blipFill>
        <p:spPr>
          <a:xfrm>
            <a:off x="13967452" y="4837725"/>
            <a:ext cx="9280647" cy="749671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5.3.1 一、实现文件"/>
          <p:cNvSpPr/>
          <p:nvPr/>
        </p:nvSpPr>
        <p:spPr>
          <a:xfrm>
            <a:off x="33917" y="99475"/>
            <a:ext cx="33342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 一、实现文件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92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93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94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  <p:pic>
        <p:nvPicPr>
          <p:cNvPr id="9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97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929" name="文件系统在对文件进行磁盘空间分配时，把分配给文件的连续扇区构成的磁盘块称为______。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文件系统在对文件进行磁盘空间分配时，把分配给文件的连续扇区构成的磁盘块称为______。</a:t>
            </a:r>
          </a:p>
        </p:txBody>
      </p:sp>
      <p:sp>
        <p:nvSpPr>
          <p:cNvPr id="93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93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932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9" name="5.3.1 一、实现文件"/>
          <p:cNvSpPr/>
          <p:nvPr/>
        </p:nvSpPr>
        <p:spPr>
          <a:xfrm>
            <a:off x="33917" y="99475"/>
            <a:ext cx="33342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 一、实现文件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936" name="文件系统在对文件进行磁盘空间分配时，把分配给文件的连续扇区构成的磁盘块称为______。"/>
          <p:cNvSpPr/>
          <p:nvPr/>
        </p:nvSpPr>
        <p:spPr>
          <a:xfrm>
            <a:off x="1568793" y="5969000"/>
            <a:ext cx="2124641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文件系统在对文件进行磁盘空间分配时，把分配给文件的连续扇区构成的磁盘块称为______。</a:t>
            </a:r>
          </a:p>
        </p:txBody>
      </p:sp>
      <p:sp>
        <p:nvSpPr>
          <p:cNvPr id="93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93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939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940" name="簇"/>
          <p:cNvSpPr/>
          <p:nvPr/>
        </p:nvSpPr>
        <p:spPr>
          <a:xfrm>
            <a:off x="4244233" y="6757312"/>
            <a:ext cx="7239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簇</a:t>
            </a:r>
          </a:p>
        </p:txBody>
      </p:sp>
      <p:sp>
        <p:nvSpPr>
          <p:cNvPr id="10" name="5.3.1 一、实现文件"/>
          <p:cNvSpPr/>
          <p:nvPr/>
        </p:nvSpPr>
        <p:spPr>
          <a:xfrm>
            <a:off x="33917" y="99475"/>
            <a:ext cx="33342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 一、实现文件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94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945" name="连续分配"/>
          <p:cNvSpPr/>
          <p:nvPr/>
        </p:nvSpPr>
        <p:spPr>
          <a:xfrm>
            <a:off x="1610965" y="2822951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连续分配</a:t>
            </a:r>
          </a:p>
        </p:txBody>
      </p:sp>
      <p:sp>
        <p:nvSpPr>
          <p:cNvPr id="946" name="磁盘链接表"/>
          <p:cNvSpPr/>
          <p:nvPr/>
        </p:nvSpPr>
        <p:spPr>
          <a:xfrm>
            <a:off x="1610965" y="5532558"/>
            <a:ext cx="330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磁盘链接表</a:t>
            </a:r>
          </a:p>
        </p:txBody>
      </p:sp>
      <p:sp>
        <p:nvSpPr>
          <p:cNvPr id="947" name="内存的链接分配表"/>
          <p:cNvSpPr/>
          <p:nvPr/>
        </p:nvSpPr>
        <p:spPr>
          <a:xfrm>
            <a:off x="1610965" y="8242165"/>
            <a:ext cx="520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内存的链接分配表</a:t>
            </a:r>
          </a:p>
        </p:txBody>
      </p:sp>
      <p:sp>
        <p:nvSpPr>
          <p:cNvPr id="948" name="i-结点"/>
          <p:cNvSpPr/>
          <p:nvPr/>
        </p:nvSpPr>
        <p:spPr>
          <a:xfrm>
            <a:off x="1610965" y="10951772"/>
            <a:ext cx="1749426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i-结点</a:t>
            </a:r>
          </a:p>
        </p:txBody>
      </p:sp>
      <p:pic>
        <p:nvPicPr>
          <p:cNvPr id="950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952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953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954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5" name="5.3.1 一、实现文件"/>
          <p:cNvSpPr/>
          <p:nvPr/>
        </p:nvSpPr>
        <p:spPr>
          <a:xfrm>
            <a:off x="33917" y="99475"/>
            <a:ext cx="333424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 一、实现文件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9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960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961" name="连续分配"/>
          <p:cNvSpPr/>
          <p:nvPr/>
        </p:nvSpPr>
        <p:spPr>
          <a:xfrm>
            <a:off x="1610965" y="2822951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连续分配</a:t>
            </a:r>
          </a:p>
        </p:txBody>
      </p:sp>
      <p:sp>
        <p:nvSpPr>
          <p:cNvPr id="962" name="磁盘链接表"/>
          <p:cNvSpPr/>
          <p:nvPr/>
        </p:nvSpPr>
        <p:spPr>
          <a:xfrm>
            <a:off x="1610965" y="5532558"/>
            <a:ext cx="330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磁盘链接表</a:t>
            </a:r>
          </a:p>
        </p:txBody>
      </p:sp>
      <p:sp>
        <p:nvSpPr>
          <p:cNvPr id="963" name="内存的链接分配表"/>
          <p:cNvSpPr/>
          <p:nvPr/>
        </p:nvSpPr>
        <p:spPr>
          <a:xfrm>
            <a:off x="1610965" y="8242165"/>
            <a:ext cx="520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内存的链接分配表</a:t>
            </a:r>
          </a:p>
        </p:txBody>
      </p:sp>
      <p:sp>
        <p:nvSpPr>
          <p:cNvPr id="964" name="i-结点"/>
          <p:cNvSpPr/>
          <p:nvPr/>
        </p:nvSpPr>
        <p:spPr>
          <a:xfrm>
            <a:off x="1610965" y="10951772"/>
            <a:ext cx="1749426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i-结点</a:t>
            </a:r>
          </a:p>
        </p:txBody>
      </p:sp>
      <p:pic>
        <p:nvPicPr>
          <p:cNvPr id="966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968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969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970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971" name="箭头"/>
          <p:cNvSpPr/>
          <p:nvPr/>
        </p:nvSpPr>
        <p:spPr>
          <a:xfrm>
            <a:off x="4796341" y="2689601"/>
            <a:ext cx="142380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31" y="14256"/>
                </a:moveTo>
                <a:lnTo>
                  <a:pt x="12331" y="21600"/>
                </a:lnTo>
                <a:lnTo>
                  <a:pt x="0" y="10800"/>
                </a:lnTo>
                <a:lnTo>
                  <a:pt x="12331" y="0"/>
                </a:lnTo>
                <a:lnTo>
                  <a:pt x="1233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5.3.1.4 i-结点"/>
          <p:cNvSpPr/>
          <p:nvPr/>
        </p:nvSpPr>
        <p:spPr>
          <a:xfrm>
            <a:off x="33917" y="99475"/>
            <a:ext cx="279563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5.3.1.1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连续分配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6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977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979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981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982" name="把每个文件作为一连串的数据块放在磁盘上"/>
          <p:cNvSpPr/>
          <p:nvPr/>
        </p:nvSpPr>
        <p:spPr>
          <a:xfrm>
            <a:off x="5029253" y="2829301"/>
            <a:ext cx="1217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把每个文件作为一连串的数据块放在磁盘上</a:t>
            </a:r>
          </a:p>
        </p:txBody>
      </p:sp>
      <p:pic>
        <p:nvPicPr>
          <p:cNvPr id="983" name="WechatIMG1177.jpeg" descr="WechatIMG1177.jpeg"/>
          <p:cNvPicPr>
            <a:picLocks noChangeAspect="1"/>
          </p:cNvPicPr>
          <p:nvPr/>
        </p:nvPicPr>
        <p:blipFill>
          <a:blip r:embed="rId4">
            <a:extLst/>
          </a:blip>
          <a:srcRect l="13594" t="35926" r="16910" b="13812"/>
          <a:stretch>
            <a:fillRect/>
          </a:stretch>
        </p:blipFill>
        <p:spPr>
          <a:xfrm>
            <a:off x="11681037" y="4399276"/>
            <a:ext cx="11577242" cy="6279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166" y="21600"/>
                </a:lnTo>
                <a:lnTo>
                  <a:pt x="16280" y="21238"/>
                </a:lnTo>
                <a:lnTo>
                  <a:pt x="16708" y="21238"/>
                </a:lnTo>
                <a:cubicBezTo>
                  <a:pt x="17075" y="21238"/>
                  <a:pt x="17155" y="21204"/>
                  <a:pt x="17265" y="20999"/>
                </a:cubicBezTo>
                <a:cubicBezTo>
                  <a:pt x="17418" y="20717"/>
                  <a:pt x="17653" y="20689"/>
                  <a:pt x="17730" y="20942"/>
                </a:cubicBezTo>
                <a:cubicBezTo>
                  <a:pt x="17775" y="21092"/>
                  <a:pt x="17800" y="21099"/>
                  <a:pt x="17874" y="20986"/>
                </a:cubicBezTo>
                <a:cubicBezTo>
                  <a:pt x="17930" y="20899"/>
                  <a:pt x="18027" y="20875"/>
                  <a:pt x="18138" y="20920"/>
                </a:cubicBezTo>
                <a:cubicBezTo>
                  <a:pt x="18234" y="20959"/>
                  <a:pt x="18312" y="20951"/>
                  <a:pt x="18312" y="20902"/>
                </a:cubicBezTo>
                <a:cubicBezTo>
                  <a:pt x="18312" y="20854"/>
                  <a:pt x="18403" y="20632"/>
                  <a:pt x="18514" y="20408"/>
                </a:cubicBezTo>
                <a:cubicBezTo>
                  <a:pt x="18515" y="20408"/>
                  <a:pt x="18515" y="20407"/>
                  <a:pt x="18515" y="20407"/>
                </a:cubicBezTo>
                <a:cubicBezTo>
                  <a:pt x="18434" y="20413"/>
                  <a:pt x="18369" y="20409"/>
                  <a:pt x="18355" y="20382"/>
                </a:cubicBezTo>
                <a:cubicBezTo>
                  <a:pt x="18278" y="20242"/>
                  <a:pt x="18309" y="20124"/>
                  <a:pt x="18455" y="20001"/>
                </a:cubicBezTo>
                <a:cubicBezTo>
                  <a:pt x="18629" y="19856"/>
                  <a:pt x="18640" y="19591"/>
                  <a:pt x="18481" y="19408"/>
                </a:cubicBezTo>
                <a:cubicBezTo>
                  <a:pt x="18468" y="19393"/>
                  <a:pt x="18459" y="19377"/>
                  <a:pt x="18449" y="19361"/>
                </a:cubicBezTo>
                <a:cubicBezTo>
                  <a:pt x="18442" y="19368"/>
                  <a:pt x="18436" y="19373"/>
                  <a:pt x="18429" y="19380"/>
                </a:cubicBezTo>
                <a:cubicBezTo>
                  <a:pt x="18421" y="19390"/>
                  <a:pt x="18411" y="19396"/>
                  <a:pt x="18401" y="19402"/>
                </a:cubicBezTo>
                <a:cubicBezTo>
                  <a:pt x="18418" y="19470"/>
                  <a:pt x="18411" y="19563"/>
                  <a:pt x="18382" y="19617"/>
                </a:cubicBezTo>
                <a:cubicBezTo>
                  <a:pt x="18356" y="19665"/>
                  <a:pt x="18332" y="19674"/>
                  <a:pt x="18310" y="19649"/>
                </a:cubicBezTo>
                <a:cubicBezTo>
                  <a:pt x="18344" y="19693"/>
                  <a:pt x="18346" y="19783"/>
                  <a:pt x="18315" y="19894"/>
                </a:cubicBezTo>
                <a:cubicBezTo>
                  <a:pt x="18286" y="19993"/>
                  <a:pt x="18248" y="20161"/>
                  <a:pt x="18230" y="20266"/>
                </a:cubicBezTo>
                <a:cubicBezTo>
                  <a:pt x="18190" y="20503"/>
                  <a:pt x="18093" y="20405"/>
                  <a:pt x="18021" y="20057"/>
                </a:cubicBezTo>
                <a:cubicBezTo>
                  <a:pt x="17980" y="19858"/>
                  <a:pt x="17916" y="19822"/>
                  <a:pt x="17880" y="19920"/>
                </a:cubicBezTo>
                <a:cubicBezTo>
                  <a:pt x="17898" y="19968"/>
                  <a:pt x="17910" y="20039"/>
                  <a:pt x="17910" y="20127"/>
                </a:cubicBezTo>
                <a:cubicBezTo>
                  <a:pt x="17910" y="20237"/>
                  <a:pt x="17884" y="20356"/>
                  <a:pt x="17853" y="20392"/>
                </a:cubicBezTo>
                <a:cubicBezTo>
                  <a:pt x="17832" y="20415"/>
                  <a:pt x="17812" y="20407"/>
                  <a:pt x="17796" y="20381"/>
                </a:cubicBezTo>
                <a:cubicBezTo>
                  <a:pt x="17760" y="20401"/>
                  <a:pt x="17714" y="20347"/>
                  <a:pt x="17674" y="20209"/>
                </a:cubicBezTo>
                <a:cubicBezTo>
                  <a:pt x="17655" y="20143"/>
                  <a:pt x="17628" y="20068"/>
                  <a:pt x="17599" y="20003"/>
                </a:cubicBezTo>
                <a:cubicBezTo>
                  <a:pt x="17598" y="20003"/>
                  <a:pt x="17596" y="20005"/>
                  <a:pt x="17594" y="20006"/>
                </a:cubicBezTo>
                <a:cubicBezTo>
                  <a:pt x="17533" y="20027"/>
                  <a:pt x="17452" y="20123"/>
                  <a:pt x="17414" y="20219"/>
                </a:cubicBezTo>
                <a:cubicBezTo>
                  <a:pt x="17352" y="20375"/>
                  <a:pt x="17342" y="20376"/>
                  <a:pt x="17310" y="20224"/>
                </a:cubicBezTo>
                <a:cubicBezTo>
                  <a:pt x="17274" y="20053"/>
                  <a:pt x="17108" y="19986"/>
                  <a:pt x="17108" y="20142"/>
                </a:cubicBezTo>
                <a:cubicBezTo>
                  <a:pt x="17108" y="20312"/>
                  <a:pt x="16822" y="20573"/>
                  <a:pt x="16721" y="20496"/>
                </a:cubicBezTo>
                <a:cubicBezTo>
                  <a:pt x="16566" y="20377"/>
                  <a:pt x="16282" y="20347"/>
                  <a:pt x="16218" y="20444"/>
                </a:cubicBezTo>
                <a:cubicBezTo>
                  <a:pt x="16041" y="20713"/>
                  <a:pt x="15578" y="20095"/>
                  <a:pt x="15721" y="19779"/>
                </a:cubicBezTo>
                <a:cubicBezTo>
                  <a:pt x="15754" y="19705"/>
                  <a:pt x="15774" y="19516"/>
                  <a:pt x="15764" y="19359"/>
                </a:cubicBezTo>
                <a:cubicBezTo>
                  <a:pt x="15752" y="19155"/>
                  <a:pt x="15785" y="19026"/>
                  <a:pt x="15879" y="18912"/>
                </a:cubicBezTo>
                <a:cubicBezTo>
                  <a:pt x="15952" y="18824"/>
                  <a:pt x="16026" y="18797"/>
                  <a:pt x="16044" y="18849"/>
                </a:cubicBezTo>
                <a:cubicBezTo>
                  <a:pt x="16061" y="18902"/>
                  <a:pt x="16173" y="18930"/>
                  <a:pt x="16291" y="18912"/>
                </a:cubicBezTo>
                <a:cubicBezTo>
                  <a:pt x="16409" y="18894"/>
                  <a:pt x="16538" y="18928"/>
                  <a:pt x="16579" y="18989"/>
                </a:cubicBezTo>
                <a:cubicBezTo>
                  <a:pt x="16632" y="19068"/>
                  <a:pt x="16672" y="19047"/>
                  <a:pt x="16726" y="18911"/>
                </a:cubicBezTo>
                <a:cubicBezTo>
                  <a:pt x="16786" y="18761"/>
                  <a:pt x="16824" y="18747"/>
                  <a:pt x="16917" y="18838"/>
                </a:cubicBezTo>
                <a:cubicBezTo>
                  <a:pt x="17000" y="18921"/>
                  <a:pt x="17050" y="18920"/>
                  <a:pt x="17097" y="18833"/>
                </a:cubicBezTo>
                <a:cubicBezTo>
                  <a:pt x="17146" y="18744"/>
                  <a:pt x="17197" y="18747"/>
                  <a:pt x="17299" y="18848"/>
                </a:cubicBezTo>
                <a:cubicBezTo>
                  <a:pt x="17505" y="19051"/>
                  <a:pt x="17641" y="18951"/>
                  <a:pt x="17752" y="18516"/>
                </a:cubicBezTo>
                <a:cubicBezTo>
                  <a:pt x="17847" y="18143"/>
                  <a:pt x="17859" y="18130"/>
                  <a:pt x="18026" y="18238"/>
                </a:cubicBezTo>
                <a:cubicBezTo>
                  <a:pt x="18122" y="18300"/>
                  <a:pt x="18257" y="18323"/>
                  <a:pt x="18325" y="18290"/>
                </a:cubicBezTo>
                <a:cubicBezTo>
                  <a:pt x="18487" y="18211"/>
                  <a:pt x="18595" y="18383"/>
                  <a:pt x="18556" y="18658"/>
                </a:cubicBezTo>
                <a:cubicBezTo>
                  <a:pt x="18528" y="18856"/>
                  <a:pt x="18536" y="18864"/>
                  <a:pt x="18644" y="18740"/>
                </a:cubicBezTo>
                <a:cubicBezTo>
                  <a:pt x="18710" y="18665"/>
                  <a:pt x="18758" y="18558"/>
                  <a:pt x="18752" y="18504"/>
                </a:cubicBezTo>
                <a:cubicBezTo>
                  <a:pt x="18723" y="18235"/>
                  <a:pt x="18895" y="18359"/>
                  <a:pt x="19011" y="18690"/>
                </a:cubicBezTo>
                <a:cubicBezTo>
                  <a:pt x="19084" y="18896"/>
                  <a:pt x="19177" y="19066"/>
                  <a:pt x="19218" y="19066"/>
                </a:cubicBezTo>
                <a:cubicBezTo>
                  <a:pt x="19259" y="19067"/>
                  <a:pt x="19278" y="19020"/>
                  <a:pt x="19258" y="18961"/>
                </a:cubicBezTo>
                <a:cubicBezTo>
                  <a:pt x="19238" y="18903"/>
                  <a:pt x="19256" y="18836"/>
                  <a:pt x="19297" y="18812"/>
                </a:cubicBezTo>
                <a:cubicBezTo>
                  <a:pt x="19339" y="18789"/>
                  <a:pt x="19424" y="18736"/>
                  <a:pt x="19487" y="18692"/>
                </a:cubicBezTo>
                <a:cubicBezTo>
                  <a:pt x="19551" y="18649"/>
                  <a:pt x="19660" y="18623"/>
                  <a:pt x="19731" y="18636"/>
                </a:cubicBezTo>
                <a:cubicBezTo>
                  <a:pt x="19872" y="18662"/>
                  <a:pt x="19901" y="18520"/>
                  <a:pt x="19788" y="18352"/>
                </a:cubicBezTo>
                <a:cubicBezTo>
                  <a:pt x="19680" y="18192"/>
                  <a:pt x="19360" y="18089"/>
                  <a:pt x="19322" y="18202"/>
                </a:cubicBezTo>
                <a:cubicBezTo>
                  <a:pt x="19302" y="18261"/>
                  <a:pt x="19182" y="18231"/>
                  <a:pt x="19029" y="18130"/>
                </a:cubicBezTo>
                <a:cubicBezTo>
                  <a:pt x="18811" y="17985"/>
                  <a:pt x="18752" y="17980"/>
                  <a:pt x="18649" y="18099"/>
                </a:cubicBezTo>
                <a:cubicBezTo>
                  <a:pt x="18500" y="18270"/>
                  <a:pt x="18440" y="18192"/>
                  <a:pt x="18481" y="18030"/>
                </a:cubicBezTo>
                <a:cubicBezTo>
                  <a:pt x="18463" y="17984"/>
                  <a:pt x="18463" y="17919"/>
                  <a:pt x="18492" y="17886"/>
                </a:cubicBezTo>
                <a:cubicBezTo>
                  <a:pt x="18509" y="17866"/>
                  <a:pt x="18528" y="17862"/>
                  <a:pt x="18546" y="17866"/>
                </a:cubicBezTo>
                <a:cubicBezTo>
                  <a:pt x="18565" y="17831"/>
                  <a:pt x="18588" y="17794"/>
                  <a:pt x="18614" y="17757"/>
                </a:cubicBezTo>
                <a:cubicBezTo>
                  <a:pt x="18839" y="17440"/>
                  <a:pt x="18972" y="17407"/>
                  <a:pt x="19045" y="17651"/>
                </a:cubicBezTo>
                <a:cubicBezTo>
                  <a:pt x="19092" y="17805"/>
                  <a:pt x="19101" y="17804"/>
                  <a:pt x="19135" y="17638"/>
                </a:cubicBezTo>
                <a:cubicBezTo>
                  <a:pt x="19166" y="17490"/>
                  <a:pt x="19189" y="17482"/>
                  <a:pt x="19259" y="17588"/>
                </a:cubicBezTo>
                <a:cubicBezTo>
                  <a:pt x="19316" y="17676"/>
                  <a:pt x="19367" y="17683"/>
                  <a:pt x="19416" y="17613"/>
                </a:cubicBezTo>
                <a:cubicBezTo>
                  <a:pt x="19444" y="17571"/>
                  <a:pt x="19536" y="17547"/>
                  <a:pt x="19648" y="17533"/>
                </a:cubicBezTo>
                <a:cubicBezTo>
                  <a:pt x="19700" y="17493"/>
                  <a:pt x="19794" y="17482"/>
                  <a:pt x="19930" y="17506"/>
                </a:cubicBezTo>
                <a:cubicBezTo>
                  <a:pt x="20249" y="17563"/>
                  <a:pt x="20251" y="17559"/>
                  <a:pt x="20275" y="16795"/>
                </a:cubicBezTo>
                <a:lnTo>
                  <a:pt x="20290" y="16267"/>
                </a:lnTo>
                <a:lnTo>
                  <a:pt x="20548" y="16299"/>
                </a:lnTo>
                <a:cubicBezTo>
                  <a:pt x="20744" y="16324"/>
                  <a:pt x="20882" y="16424"/>
                  <a:pt x="20969" y="16617"/>
                </a:cubicBezTo>
                <a:cubicBezTo>
                  <a:pt x="21007" y="16594"/>
                  <a:pt x="21041" y="16582"/>
                  <a:pt x="21064" y="16586"/>
                </a:cubicBezTo>
                <a:cubicBezTo>
                  <a:pt x="21111" y="16594"/>
                  <a:pt x="21209" y="16608"/>
                  <a:pt x="21281" y="16617"/>
                </a:cubicBezTo>
                <a:cubicBezTo>
                  <a:pt x="21356" y="16627"/>
                  <a:pt x="21437" y="16738"/>
                  <a:pt x="21472" y="16881"/>
                </a:cubicBezTo>
                <a:cubicBezTo>
                  <a:pt x="21503" y="17007"/>
                  <a:pt x="21538" y="17065"/>
                  <a:pt x="21600" y="17091"/>
                </a:cubicBezTo>
                <a:lnTo>
                  <a:pt x="21600" y="0"/>
                </a:lnTo>
                <a:lnTo>
                  <a:pt x="0" y="0"/>
                </a:lnTo>
                <a:close/>
                <a:moveTo>
                  <a:pt x="19078" y="16357"/>
                </a:moveTo>
                <a:cubicBezTo>
                  <a:pt x="19103" y="16360"/>
                  <a:pt x="19133" y="16436"/>
                  <a:pt x="19153" y="16587"/>
                </a:cubicBezTo>
                <a:cubicBezTo>
                  <a:pt x="19172" y="16733"/>
                  <a:pt x="19204" y="16949"/>
                  <a:pt x="19225" y="17069"/>
                </a:cubicBezTo>
                <a:cubicBezTo>
                  <a:pt x="19247" y="17199"/>
                  <a:pt x="19245" y="17307"/>
                  <a:pt x="19221" y="17334"/>
                </a:cubicBezTo>
                <a:cubicBezTo>
                  <a:pt x="19147" y="17418"/>
                  <a:pt x="18732" y="17439"/>
                  <a:pt x="18630" y="17364"/>
                </a:cubicBezTo>
                <a:cubicBezTo>
                  <a:pt x="18621" y="17357"/>
                  <a:pt x="18615" y="17348"/>
                  <a:pt x="18607" y="17341"/>
                </a:cubicBezTo>
                <a:cubicBezTo>
                  <a:pt x="18604" y="17351"/>
                  <a:pt x="18600" y="17362"/>
                  <a:pt x="18594" y="17372"/>
                </a:cubicBezTo>
                <a:cubicBezTo>
                  <a:pt x="18563" y="17430"/>
                  <a:pt x="18534" y="17418"/>
                  <a:pt x="18498" y="17338"/>
                </a:cubicBezTo>
                <a:cubicBezTo>
                  <a:pt x="18455" y="17243"/>
                  <a:pt x="18477" y="17157"/>
                  <a:pt x="18518" y="17146"/>
                </a:cubicBezTo>
                <a:cubicBezTo>
                  <a:pt x="18524" y="17144"/>
                  <a:pt x="18530" y="17144"/>
                  <a:pt x="18537" y="17146"/>
                </a:cubicBezTo>
                <a:cubicBezTo>
                  <a:pt x="18538" y="17146"/>
                  <a:pt x="18539" y="17147"/>
                  <a:pt x="18540" y="17147"/>
                </a:cubicBezTo>
                <a:cubicBezTo>
                  <a:pt x="18539" y="17114"/>
                  <a:pt x="18539" y="17077"/>
                  <a:pt x="18541" y="17031"/>
                </a:cubicBezTo>
                <a:cubicBezTo>
                  <a:pt x="18556" y="16702"/>
                  <a:pt x="18616" y="16545"/>
                  <a:pt x="18685" y="16650"/>
                </a:cubicBezTo>
                <a:cubicBezTo>
                  <a:pt x="18713" y="16693"/>
                  <a:pt x="18802" y="16738"/>
                  <a:pt x="18882" y="16750"/>
                </a:cubicBezTo>
                <a:cubicBezTo>
                  <a:pt x="19011" y="16769"/>
                  <a:pt x="19027" y="16750"/>
                  <a:pt x="19029" y="16574"/>
                </a:cubicBezTo>
                <a:cubicBezTo>
                  <a:pt x="19031" y="16425"/>
                  <a:pt x="19053" y="16354"/>
                  <a:pt x="19078" y="16357"/>
                </a:cubicBezTo>
                <a:close/>
                <a:moveTo>
                  <a:pt x="19887" y="16512"/>
                </a:moveTo>
                <a:cubicBezTo>
                  <a:pt x="19939" y="16526"/>
                  <a:pt x="19980" y="16658"/>
                  <a:pt x="19992" y="16839"/>
                </a:cubicBezTo>
                <a:cubicBezTo>
                  <a:pt x="20051" y="16844"/>
                  <a:pt x="20135" y="16976"/>
                  <a:pt x="20109" y="17054"/>
                </a:cubicBezTo>
                <a:cubicBezTo>
                  <a:pt x="20097" y="17090"/>
                  <a:pt x="20106" y="17141"/>
                  <a:pt x="20131" y="17169"/>
                </a:cubicBezTo>
                <a:cubicBezTo>
                  <a:pt x="20155" y="17197"/>
                  <a:pt x="20165" y="17254"/>
                  <a:pt x="20151" y="17294"/>
                </a:cubicBezTo>
                <a:cubicBezTo>
                  <a:pt x="20114" y="17404"/>
                  <a:pt x="20038" y="17380"/>
                  <a:pt x="19982" y="17290"/>
                </a:cubicBezTo>
                <a:lnTo>
                  <a:pt x="19981" y="17329"/>
                </a:lnTo>
                <a:lnTo>
                  <a:pt x="19951" y="17331"/>
                </a:lnTo>
                <a:cubicBezTo>
                  <a:pt x="19940" y="17345"/>
                  <a:pt x="19928" y="17347"/>
                  <a:pt x="19918" y="17334"/>
                </a:cubicBezTo>
                <a:lnTo>
                  <a:pt x="19733" y="17352"/>
                </a:lnTo>
                <a:cubicBezTo>
                  <a:pt x="19596" y="17365"/>
                  <a:pt x="19483" y="17365"/>
                  <a:pt x="19481" y="17352"/>
                </a:cubicBezTo>
                <a:cubicBezTo>
                  <a:pt x="19481" y="17351"/>
                  <a:pt x="19481" y="17350"/>
                  <a:pt x="19481" y="17349"/>
                </a:cubicBezTo>
                <a:cubicBezTo>
                  <a:pt x="19418" y="17376"/>
                  <a:pt x="19401" y="17286"/>
                  <a:pt x="19444" y="17079"/>
                </a:cubicBezTo>
                <a:cubicBezTo>
                  <a:pt x="19454" y="17031"/>
                  <a:pt x="19464" y="16992"/>
                  <a:pt x="19476" y="16959"/>
                </a:cubicBezTo>
                <a:cubicBezTo>
                  <a:pt x="19455" y="16892"/>
                  <a:pt x="19469" y="16793"/>
                  <a:pt x="19516" y="16632"/>
                </a:cubicBezTo>
                <a:cubicBezTo>
                  <a:pt x="19524" y="16605"/>
                  <a:pt x="19539" y="16598"/>
                  <a:pt x="19558" y="16605"/>
                </a:cubicBezTo>
                <a:cubicBezTo>
                  <a:pt x="19614" y="16626"/>
                  <a:pt x="19700" y="16774"/>
                  <a:pt x="19700" y="16889"/>
                </a:cubicBezTo>
                <a:cubicBezTo>
                  <a:pt x="19700" y="16942"/>
                  <a:pt x="19696" y="16984"/>
                  <a:pt x="19690" y="17015"/>
                </a:cubicBezTo>
                <a:cubicBezTo>
                  <a:pt x="19694" y="17032"/>
                  <a:pt x="19694" y="17047"/>
                  <a:pt x="19692" y="17064"/>
                </a:cubicBezTo>
                <a:cubicBezTo>
                  <a:pt x="19769" y="17169"/>
                  <a:pt x="19796" y="17099"/>
                  <a:pt x="19804" y="16802"/>
                </a:cubicBezTo>
                <a:cubicBezTo>
                  <a:pt x="19807" y="16661"/>
                  <a:pt x="19831" y="16533"/>
                  <a:pt x="19856" y="16518"/>
                </a:cubicBezTo>
                <a:cubicBezTo>
                  <a:pt x="19867" y="16511"/>
                  <a:pt x="19877" y="16510"/>
                  <a:pt x="19887" y="16512"/>
                </a:cubicBezTo>
                <a:close/>
                <a:moveTo>
                  <a:pt x="15442" y="16863"/>
                </a:moveTo>
                <a:cubicBezTo>
                  <a:pt x="15465" y="16857"/>
                  <a:pt x="15498" y="16885"/>
                  <a:pt x="15533" y="16957"/>
                </a:cubicBezTo>
                <a:cubicBezTo>
                  <a:pt x="15597" y="17087"/>
                  <a:pt x="15599" y="17120"/>
                  <a:pt x="15545" y="17203"/>
                </a:cubicBezTo>
                <a:cubicBezTo>
                  <a:pt x="15494" y="17281"/>
                  <a:pt x="15472" y="17266"/>
                  <a:pt x="15431" y="17127"/>
                </a:cubicBezTo>
                <a:cubicBezTo>
                  <a:pt x="15388" y="16978"/>
                  <a:pt x="15402" y="16873"/>
                  <a:pt x="15442" y="16863"/>
                </a:cubicBezTo>
                <a:close/>
                <a:moveTo>
                  <a:pt x="14614" y="18793"/>
                </a:moveTo>
                <a:cubicBezTo>
                  <a:pt x="14646" y="18790"/>
                  <a:pt x="14669" y="18874"/>
                  <a:pt x="14714" y="19079"/>
                </a:cubicBezTo>
                <a:cubicBezTo>
                  <a:pt x="14773" y="19341"/>
                  <a:pt x="14778" y="19488"/>
                  <a:pt x="14734" y="19621"/>
                </a:cubicBezTo>
                <a:cubicBezTo>
                  <a:pt x="14686" y="19762"/>
                  <a:pt x="14697" y="19836"/>
                  <a:pt x="14780" y="19948"/>
                </a:cubicBezTo>
                <a:cubicBezTo>
                  <a:pt x="14881" y="20085"/>
                  <a:pt x="14878" y="20103"/>
                  <a:pt x="14712" y="20321"/>
                </a:cubicBezTo>
                <a:cubicBezTo>
                  <a:pt x="14512" y="20584"/>
                  <a:pt x="14530" y="20578"/>
                  <a:pt x="14395" y="20433"/>
                </a:cubicBezTo>
                <a:cubicBezTo>
                  <a:pt x="14310" y="20343"/>
                  <a:pt x="14305" y="20292"/>
                  <a:pt x="14362" y="20164"/>
                </a:cubicBezTo>
                <a:cubicBezTo>
                  <a:pt x="14401" y="20077"/>
                  <a:pt x="14437" y="19791"/>
                  <a:pt x="14443" y="19529"/>
                </a:cubicBezTo>
                <a:cubicBezTo>
                  <a:pt x="14449" y="19258"/>
                  <a:pt x="14492" y="18981"/>
                  <a:pt x="14543" y="18886"/>
                </a:cubicBezTo>
                <a:cubicBezTo>
                  <a:pt x="14574" y="18829"/>
                  <a:pt x="14596" y="18795"/>
                  <a:pt x="14614" y="18793"/>
                </a:cubicBezTo>
                <a:close/>
                <a:moveTo>
                  <a:pt x="18284" y="19599"/>
                </a:moveTo>
                <a:cubicBezTo>
                  <a:pt x="18288" y="19609"/>
                  <a:pt x="18291" y="19614"/>
                  <a:pt x="18295" y="19622"/>
                </a:cubicBezTo>
                <a:cubicBezTo>
                  <a:pt x="18291" y="19614"/>
                  <a:pt x="18286" y="19607"/>
                  <a:pt x="18284" y="19599"/>
                </a:cubicBezTo>
                <a:close/>
                <a:moveTo>
                  <a:pt x="16632" y="19872"/>
                </a:moveTo>
                <a:cubicBezTo>
                  <a:pt x="16626" y="19873"/>
                  <a:pt x="16620" y="19877"/>
                  <a:pt x="16614" y="19881"/>
                </a:cubicBezTo>
                <a:cubicBezTo>
                  <a:pt x="16517" y="19951"/>
                  <a:pt x="16512" y="20045"/>
                  <a:pt x="16600" y="20208"/>
                </a:cubicBezTo>
                <a:cubicBezTo>
                  <a:pt x="16691" y="20375"/>
                  <a:pt x="16759" y="20276"/>
                  <a:pt x="16723" y="20027"/>
                </a:cubicBezTo>
                <a:cubicBezTo>
                  <a:pt x="16708" y="19921"/>
                  <a:pt x="16673" y="19862"/>
                  <a:pt x="16632" y="19872"/>
                </a:cubicBezTo>
                <a:close/>
                <a:moveTo>
                  <a:pt x="19021" y="21532"/>
                </a:moveTo>
                <a:lnTo>
                  <a:pt x="18992" y="21600"/>
                </a:lnTo>
                <a:lnTo>
                  <a:pt x="19051" y="21600"/>
                </a:lnTo>
                <a:cubicBezTo>
                  <a:pt x="19042" y="21568"/>
                  <a:pt x="19033" y="21542"/>
                  <a:pt x="19021" y="2153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84" name="连续分配"/>
          <p:cNvSpPr/>
          <p:nvPr/>
        </p:nvSpPr>
        <p:spPr>
          <a:xfrm>
            <a:off x="1610965" y="2822951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连续分配</a:t>
            </a:r>
          </a:p>
        </p:txBody>
      </p:sp>
      <p:sp>
        <p:nvSpPr>
          <p:cNvPr id="985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986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5" name="5.3.1.4 i-结点"/>
          <p:cNvSpPr/>
          <p:nvPr/>
        </p:nvSpPr>
        <p:spPr>
          <a:xfrm>
            <a:off x="33917" y="99475"/>
            <a:ext cx="279563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5.3.1.1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连续分配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1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992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994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996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pic>
        <p:nvPicPr>
          <p:cNvPr id="997" name="WechatIMG1177.jpeg" descr="WechatIMG1177.jpeg"/>
          <p:cNvPicPr>
            <a:picLocks noChangeAspect="1"/>
          </p:cNvPicPr>
          <p:nvPr/>
        </p:nvPicPr>
        <p:blipFill>
          <a:blip r:embed="rId4">
            <a:extLst/>
          </a:blip>
          <a:srcRect l="13594" t="35926" r="16910" b="13812"/>
          <a:stretch>
            <a:fillRect/>
          </a:stretch>
        </p:blipFill>
        <p:spPr>
          <a:xfrm>
            <a:off x="11681037" y="4399276"/>
            <a:ext cx="11577242" cy="6279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166" y="21600"/>
                </a:lnTo>
                <a:lnTo>
                  <a:pt x="16280" y="21238"/>
                </a:lnTo>
                <a:lnTo>
                  <a:pt x="16708" y="21238"/>
                </a:lnTo>
                <a:cubicBezTo>
                  <a:pt x="17075" y="21238"/>
                  <a:pt x="17155" y="21204"/>
                  <a:pt x="17265" y="20999"/>
                </a:cubicBezTo>
                <a:cubicBezTo>
                  <a:pt x="17418" y="20717"/>
                  <a:pt x="17653" y="20689"/>
                  <a:pt x="17730" y="20942"/>
                </a:cubicBezTo>
                <a:cubicBezTo>
                  <a:pt x="17775" y="21092"/>
                  <a:pt x="17800" y="21099"/>
                  <a:pt x="17874" y="20986"/>
                </a:cubicBezTo>
                <a:cubicBezTo>
                  <a:pt x="17930" y="20899"/>
                  <a:pt x="18027" y="20875"/>
                  <a:pt x="18138" y="20920"/>
                </a:cubicBezTo>
                <a:cubicBezTo>
                  <a:pt x="18234" y="20959"/>
                  <a:pt x="18312" y="20951"/>
                  <a:pt x="18312" y="20902"/>
                </a:cubicBezTo>
                <a:cubicBezTo>
                  <a:pt x="18312" y="20854"/>
                  <a:pt x="18403" y="20632"/>
                  <a:pt x="18514" y="20408"/>
                </a:cubicBezTo>
                <a:cubicBezTo>
                  <a:pt x="18515" y="20408"/>
                  <a:pt x="18515" y="20407"/>
                  <a:pt x="18515" y="20407"/>
                </a:cubicBezTo>
                <a:cubicBezTo>
                  <a:pt x="18434" y="20413"/>
                  <a:pt x="18369" y="20409"/>
                  <a:pt x="18355" y="20382"/>
                </a:cubicBezTo>
                <a:cubicBezTo>
                  <a:pt x="18278" y="20242"/>
                  <a:pt x="18309" y="20124"/>
                  <a:pt x="18455" y="20001"/>
                </a:cubicBezTo>
                <a:cubicBezTo>
                  <a:pt x="18629" y="19856"/>
                  <a:pt x="18640" y="19591"/>
                  <a:pt x="18481" y="19408"/>
                </a:cubicBezTo>
                <a:cubicBezTo>
                  <a:pt x="18468" y="19393"/>
                  <a:pt x="18459" y="19377"/>
                  <a:pt x="18449" y="19361"/>
                </a:cubicBezTo>
                <a:cubicBezTo>
                  <a:pt x="18442" y="19368"/>
                  <a:pt x="18436" y="19373"/>
                  <a:pt x="18429" y="19380"/>
                </a:cubicBezTo>
                <a:cubicBezTo>
                  <a:pt x="18421" y="19390"/>
                  <a:pt x="18411" y="19396"/>
                  <a:pt x="18401" y="19402"/>
                </a:cubicBezTo>
                <a:cubicBezTo>
                  <a:pt x="18418" y="19470"/>
                  <a:pt x="18411" y="19563"/>
                  <a:pt x="18382" y="19617"/>
                </a:cubicBezTo>
                <a:cubicBezTo>
                  <a:pt x="18356" y="19665"/>
                  <a:pt x="18332" y="19674"/>
                  <a:pt x="18310" y="19649"/>
                </a:cubicBezTo>
                <a:cubicBezTo>
                  <a:pt x="18344" y="19693"/>
                  <a:pt x="18346" y="19783"/>
                  <a:pt x="18315" y="19894"/>
                </a:cubicBezTo>
                <a:cubicBezTo>
                  <a:pt x="18286" y="19993"/>
                  <a:pt x="18248" y="20161"/>
                  <a:pt x="18230" y="20266"/>
                </a:cubicBezTo>
                <a:cubicBezTo>
                  <a:pt x="18190" y="20503"/>
                  <a:pt x="18093" y="20405"/>
                  <a:pt x="18021" y="20057"/>
                </a:cubicBezTo>
                <a:cubicBezTo>
                  <a:pt x="17980" y="19858"/>
                  <a:pt x="17916" y="19822"/>
                  <a:pt x="17880" y="19920"/>
                </a:cubicBezTo>
                <a:cubicBezTo>
                  <a:pt x="17898" y="19968"/>
                  <a:pt x="17910" y="20039"/>
                  <a:pt x="17910" y="20127"/>
                </a:cubicBezTo>
                <a:cubicBezTo>
                  <a:pt x="17910" y="20237"/>
                  <a:pt x="17884" y="20356"/>
                  <a:pt x="17853" y="20392"/>
                </a:cubicBezTo>
                <a:cubicBezTo>
                  <a:pt x="17832" y="20415"/>
                  <a:pt x="17812" y="20407"/>
                  <a:pt x="17796" y="20381"/>
                </a:cubicBezTo>
                <a:cubicBezTo>
                  <a:pt x="17760" y="20401"/>
                  <a:pt x="17714" y="20347"/>
                  <a:pt x="17674" y="20209"/>
                </a:cubicBezTo>
                <a:cubicBezTo>
                  <a:pt x="17655" y="20143"/>
                  <a:pt x="17628" y="20068"/>
                  <a:pt x="17599" y="20003"/>
                </a:cubicBezTo>
                <a:cubicBezTo>
                  <a:pt x="17598" y="20003"/>
                  <a:pt x="17596" y="20005"/>
                  <a:pt x="17594" y="20006"/>
                </a:cubicBezTo>
                <a:cubicBezTo>
                  <a:pt x="17533" y="20027"/>
                  <a:pt x="17452" y="20123"/>
                  <a:pt x="17414" y="20219"/>
                </a:cubicBezTo>
                <a:cubicBezTo>
                  <a:pt x="17352" y="20375"/>
                  <a:pt x="17342" y="20376"/>
                  <a:pt x="17310" y="20224"/>
                </a:cubicBezTo>
                <a:cubicBezTo>
                  <a:pt x="17274" y="20053"/>
                  <a:pt x="17108" y="19986"/>
                  <a:pt x="17108" y="20142"/>
                </a:cubicBezTo>
                <a:cubicBezTo>
                  <a:pt x="17108" y="20312"/>
                  <a:pt x="16822" y="20573"/>
                  <a:pt x="16721" y="20496"/>
                </a:cubicBezTo>
                <a:cubicBezTo>
                  <a:pt x="16566" y="20377"/>
                  <a:pt x="16282" y="20347"/>
                  <a:pt x="16218" y="20444"/>
                </a:cubicBezTo>
                <a:cubicBezTo>
                  <a:pt x="16041" y="20713"/>
                  <a:pt x="15578" y="20095"/>
                  <a:pt x="15721" y="19779"/>
                </a:cubicBezTo>
                <a:cubicBezTo>
                  <a:pt x="15754" y="19705"/>
                  <a:pt x="15774" y="19516"/>
                  <a:pt x="15764" y="19359"/>
                </a:cubicBezTo>
                <a:cubicBezTo>
                  <a:pt x="15752" y="19155"/>
                  <a:pt x="15785" y="19026"/>
                  <a:pt x="15879" y="18912"/>
                </a:cubicBezTo>
                <a:cubicBezTo>
                  <a:pt x="15952" y="18824"/>
                  <a:pt x="16026" y="18797"/>
                  <a:pt x="16044" y="18849"/>
                </a:cubicBezTo>
                <a:cubicBezTo>
                  <a:pt x="16061" y="18902"/>
                  <a:pt x="16173" y="18930"/>
                  <a:pt x="16291" y="18912"/>
                </a:cubicBezTo>
                <a:cubicBezTo>
                  <a:pt x="16409" y="18894"/>
                  <a:pt x="16538" y="18928"/>
                  <a:pt x="16579" y="18989"/>
                </a:cubicBezTo>
                <a:cubicBezTo>
                  <a:pt x="16632" y="19068"/>
                  <a:pt x="16672" y="19047"/>
                  <a:pt x="16726" y="18911"/>
                </a:cubicBezTo>
                <a:cubicBezTo>
                  <a:pt x="16786" y="18761"/>
                  <a:pt x="16824" y="18747"/>
                  <a:pt x="16917" y="18838"/>
                </a:cubicBezTo>
                <a:cubicBezTo>
                  <a:pt x="17000" y="18921"/>
                  <a:pt x="17050" y="18920"/>
                  <a:pt x="17097" y="18833"/>
                </a:cubicBezTo>
                <a:cubicBezTo>
                  <a:pt x="17146" y="18744"/>
                  <a:pt x="17197" y="18747"/>
                  <a:pt x="17299" y="18848"/>
                </a:cubicBezTo>
                <a:cubicBezTo>
                  <a:pt x="17505" y="19051"/>
                  <a:pt x="17641" y="18951"/>
                  <a:pt x="17752" y="18516"/>
                </a:cubicBezTo>
                <a:cubicBezTo>
                  <a:pt x="17847" y="18143"/>
                  <a:pt x="17859" y="18130"/>
                  <a:pt x="18026" y="18238"/>
                </a:cubicBezTo>
                <a:cubicBezTo>
                  <a:pt x="18122" y="18300"/>
                  <a:pt x="18257" y="18323"/>
                  <a:pt x="18325" y="18290"/>
                </a:cubicBezTo>
                <a:cubicBezTo>
                  <a:pt x="18487" y="18211"/>
                  <a:pt x="18595" y="18383"/>
                  <a:pt x="18556" y="18658"/>
                </a:cubicBezTo>
                <a:cubicBezTo>
                  <a:pt x="18528" y="18856"/>
                  <a:pt x="18536" y="18864"/>
                  <a:pt x="18644" y="18740"/>
                </a:cubicBezTo>
                <a:cubicBezTo>
                  <a:pt x="18710" y="18665"/>
                  <a:pt x="18758" y="18558"/>
                  <a:pt x="18752" y="18504"/>
                </a:cubicBezTo>
                <a:cubicBezTo>
                  <a:pt x="18723" y="18235"/>
                  <a:pt x="18895" y="18359"/>
                  <a:pt x="19011" y="18690"/>
                </a:cubicBezTo>
                <a:cubicBezTo>
                  <a:pt x="19084" y="18896"/>
                  <a:pt x="19177" y="19066"/>
                  <a:pt x="19218" y="19066"/>
                </a:cubicBezTo>
                <a:cubicBezTo>
                  <a:pt x="19259" y="19067"/>
                  <a:pt x="19278" y="19020"/>
                  <a:pt x="19258" y="18961"/>
                </a:cubicBezTo>
                <a:cubicBezTo>
                  <a:pt x="19238" y="18903"/>
                  <a:pt x="19256" y="18836"/>
                  <a:pt x="19297" y="18812"/>
                </a:cubicBezTo>
                <a:cubicBezTo>
                  <a:pt x="19339" y="18789"/>
                  <a:pt x="19424" y="18736"/>
                  <a:pt x="19487" y="18692"/>
                </a:cubicBezTo>
                <a:cubicBezTo>
                  <a:pt x="19551" y="18649"/>
                  <a:pt x="19660" y="18623"/>
                  <a:pt x="19731" y="18636"/>
                </a:cubicBezTo>
                <a:cubicBezTo>
                  <a:pt x="19872" y="18662"/>
                  <a:pt x="19901" y="18520"/>
                  <a:pt x="19788" y="18352"/>
                </a:cubicBezTo>
                <a:cubicBezTo>
                  <a:pt x="19680" y="18192"/>
                  <a:pt x="19360" y="18089"/>
                  <a:pt x="19322" y="18202"/>
                </a:cubicBezTo>
                <a:cubicBezTo>
                  <a:pt x="19302" y="18261"/>
                  <a:pt x="19182" y="18231"/>
                  <a:pt x="19029" y="18130"/>
                </a:cubicBezTo>
                <a:cubicBezTo>
                  <a:pt x="18811" y="17985"/>
                  <a:pt x="18752" y="17980"/>
                  <a:pt x="18649" y="18099"/>
                </a:cubicBezTo>
                <a:cubicBezTo>
                  <a:pt x="18500" y="18270"/>
                  <a:pt x="18440" y="18192"/>
                  <a:pt x="18481" y="18030"/>
                </a:cubicBezTo>
                <a:cubicBezTo>
                  <a:pt x="18463" y="17984"/>
                  <a:pt x="18463" y="17919"/>
                  <a:pt x="18492" y="17886"/>
                </a:cubicBezTo>
                <a:cubicBezTo>
                  <a:pt x="18509" y="17866"/>
                  <a:pt x="18528" y="17862"/>
                  <a:pt x="18546" y="17866"/>
                </a:cubicBezTo>
                <a:cubicBezTo>
                  <a:pt x="18565" y="17831"/>
                  <a:pt x="18588" y="17794"/>
                  <a:pt x="18614" y="17757"/>
                </a:cubicBezTo>
                <a:cubicBezTo>
                  <a:pt x="18839" y="17440"/>
                  <a:pt x="18972" y="17407"/>
                  <a:pt x="19045" y="17651"/>
                </a:cubicBezTo>
                <a:cubicBezTo>
                  <a:pt x="19092" y="17805"/>
                  <a:pt x="19101" y="17804"/>
                  <a:pt x="19135" y="17638"/>
                </a:cubicBezTo>
                <a:cubicBezTo>
                  <a:pt x="19166" y="17490"/>
                  <a:pt x="19189" y="17482"/>
                  <a:pt x="19259" y="17588"/>
                </a:cubicBezTo>
                <a:cubicBezTo>
                  <a:pt x="19316" y="17676"/>
                  <a:pt x="19367" y="17683"/>
                  <a:pt x="19416" y="17613"/>
                </a:cubicBezTo>
                <a:cubicBezTo>
                  <a:pt x="19444" y="17571"/>
                  <a:pt x="19536" y="17547"/>
                  <a:pt x="19648" y="17533"/>
                </a:cubicBezTo>
                <a:cubicBezTo>
                  <a:pt x="19700" y="17493"/>
                  <a:pt x="19794" y="17482"/>
                  <a:pt x="19930" y="17506"/>
                </a:cubicBezTo>
                <a:cubicBezTo>
                  <a:pt x="20249" y="17563"/>
                  <a:pt x="20251" y="17559"/>
                  <a:pt x="20275" y="16795"/>
                </a:cubicBezTo>
                <a:lnTo>
                  <a:pt x="20290" y="16267"/>
                </a:lnTo>
                <a:lnTo>
                  <a:pt x="20548" y="16299"/>
                </a:lnTo>
                <a:cubicBezTo>
                  <a:pt x="20744" y="16324"/>
                  <a:pt x="20882" y="16424"/>
                  <a:pt x="20969" y="16617"/>
                </a:cubicBezTo>
                <a:cubicBezTo>
                  <a:pt x="21007" y="16594"/>
                  <a:pt x="21041" y="16582"/>
                  <a:pt x="21064" y="16586"/>
                </a:cubicBezTo>
                <a:cubicBezTo>
                  <a:pt x="21111" y="16594"/>
                  <a:pt x="21209" y="16608"/>
                  <a:pt x="21281" y="16617"/>
                </a:cubicBezTo>
                <a:cubicBezTo>
                  <a:pt x="21356" y="16627"/>
                  <a:pt x="21437" y="16738"/>
                  <a:pt x="21472" y="16881"/>
                </a:cubicBezTo>
                <a:cubicBezTo>
                  <a:pt x="21503" y="17007"/>
                  <a:pt x="21538" y="17065"/>
                  <a:pt x="21600" y="17091"/>
                </a:cubicBezTo>
                <a:lnTo>
                  <a:pt x="21600" y="0"/>
                </a:lnTo>
                <a:lnTo>
                  <a:pt x="0" y="0"/>
                </a:lnTo>
                <a:close/>
                <a:moveTo>
                  <a:pt x="19078" y="16357"/>
                </a:moveTo>
                <a:cubicBezTo>
                  <a:pt x="19103" y="16360"/>
                  <a:pt x="19133" y="16436"/>
                  <a:pt x="19153" y="16587"/>
                </a:cubicBezTo>
                <a:cubicBezTo>
                  <a:pt x="19172" y="16733"/>
                  <a:pt x="19204" y="16949"/>
                  <a:pt x="19225" y="17069"/>
                </a:cubicBezTo>
                <a:cubicBezTo>
                  <a:pt x="19247" y="17199"/>
                  <a:pt x="19245" y="17307"/>
                  <a:pt x="19221" y="17334"/>
                </a:cubicBezTo>
                <a:cubicBezTo>
                  <a:pt x="19147" y="17418"/>
                  <a:pt x="18732" y="17439"/>
                  <a:pt x="18630" y="17364"/>
                </a:cubicBezTo>
                <a:cubicBezTo>
                  <a:pt x="18621" y="17357"/>
                  <a:pt x="18615" y="17348"/>
                  <a:pt x="18607" y="17341"/>
                </a:cubicBezTo>
                <a:cubicBezTo>
                  <a:pt x="18604" y="17351"/>
                  <a:pt x="18600" y="17362"/>
                  <a:pt x="18594" y="17372"/>
                </a:cubicBezTo>
                <a:cubicBezTo>
                  <a:pt x="18563" y="17430"/>
                  <a:pt x="18534" y="17418"/>
                  <a:pt x="18498" y="17338"/>
                </a:cubicBezTo>
                <a:cubicBezTo>
                  <a:pt x="18455" y="17243"/>
                  <a:pt x="18477" y="17157"/>
                  <a:pt x="18518" y="17146"/>
                </a:cubicBezTo>
                <a:cubicBezTo>
                  <a:pt x="18524" y="17144"/>
                  <a:pt x="18530" y="17144"/>
                  <a:pt x="18537" y="17146"/>
                </a:cubicBezTo>
                <a:cubicBezTo>
                  <a:pt x="18538" y="17146"/>
                  <a:pt x="18539" y="17147"/>
                  <a:pt x="18540" y="17147"/>
                </a:cubicBezTo>
                <a:cubicBezTo>
                  <a:pt x="18539" y="17114"/>
                  <a:pt x="18539" y="17077"/>
                  <a:pt x="18541" y="17031"/>
                </a:cubicBezTo>
                <a:cubicBezTo>
                  <a:pt x="18556" y="16702"/>
                  <a:pt x="18616" y="16545"/>
                  <a:pt x="18685" y="16650"/>
                </a:cubicBezTo>
                <a:cubicBezTo>
                  <a:pt x="18713" y="16693"/>
                  <a:pt x="18802" y="16738"/>
                  <a:pt x="18882" y="16750"/>
                </a:cubicBezTo>
                <a:cubicBezTo>
                  <a:pt x="19011" y="16769"/>
                  <a:pt x="19027" y="16750"/>
                  <a:pt x="19029" y="16574"/>
                </a:cubicBezTo>
                <a:cubicBezTo>
                  <a:pt x="19031" y="16425"/>
                  <a:pt x="19053" y="16354"/>
                  <a:pt x="19078" y="16357"/>
                </a:cubicBezTo>
                <a:close/>
                <a:moveTo>
                  <a:pt x="19887" y="16512"/>
                </a:moveTo>
                <a:cubicBezTo>
                  <a:pt x="19939" y="16526"/>
                  <a:pt x="19980" y="16658"/>
                  <a:pt x="19992" y="16839"/>
                </a:cubicBezTo>
                <a:cubicBezTo>
                  <a:pt x="20051" y="16844"/>
                  <a:pt x="20135" y="16976"/>
                  <a:pt x="20109" y="17054"/>
                </a:cubicBezTo>
                <a:cubicBezTo>
                  <a:pt x="20097" y="17090"/>
                  <a:pt x="20106" y="17141"/>
                  <a:pt x="20131" y="17169"/>
                </a:cubicBezTo>
                <a:cubicBezTo>
                  <a:pt x="20155" y="17197"/>
                  <a:pt x="20165" y="17254"/>
                  <a:pt x="20151" y="17294"/>
                </a:cubicBezTo>
                <a:cubicBezTo>
                  <a:pt x="20114" y="17404"/>
                  <a:pt x="20038" y="17380"/>
                  <a:pt x="19982" y="17290"/>
                </a:cubicBezTo>
                <a:lnTo>
                  <a:pt x="19981" y="17329"/>
                </a:lnTo>
                <a:lnTo>
                  <a:pt x="19951" y="17331"/>
                </a:lnTo>
                <a:cubicBezTo>
                  <a:pt x="19940" y="17345"/>
                  <a:pt x="19928" y="17347"/>
                  <a:pt x="19918" y="17334"/>
                </a:cubicBezTo>
                <a:lnTo>
                  <a:pt x="19733" y="17352"/>
                </a:lnTo>
                <a:cubicBezTo>
                  <a:pt x="19596" y="17365"/>
                  <a:pt x="19483" y="17365"/>
                  <a:pt x="19481" y="17352"/>
                </a:cubicBezTo>
                <a:cubicBezTo>
                  <a:pt x="19481" y="17351"/>
                  <a:pt x="19481" y="17350"/>
                  <a:pt x="19481" y="17349"/>
                </a:cubicBezTo>
                <a:cubicBezTo>
                  <a:pt x="19418" y="17376"/>
                  <a:pt x="19401" y="17286"/>
                  <a:pt x="19444" y="17079"/>
                </a:cubicBezTo>
                <a:cubicBezTo>
                  <a:pt x="19454" y="17031"/>
                  <a:pt x="19464" y="16992"/>
                  <a:pt x="19476" y="16959"/>
                </a:cubicBezTo>
                <a:cubicBezTo>
                  <a:pt x="19455" y="16892"/>
                  <a:pt x="19469" y="16793"/>
                  <a:pt x="19516" y="16632"/>
                </a:cubicBezTo>
                <a:cubicBezTo>
                  <a:pt x="19524" y="16605"/>
                  <a:pt x="19539" y="16598"/>
                  <a:pt x="19558" y="16605"/>
                </a:cubicBezTo>
                <a:cubicBezTo>
                  <a:pt x="19614" y="16626"/>
                  <a:pt x="19700" y="16774"/>
                  <a:pt x="19700" y="16889"/>
                </a:cubicBezTo>
                <a:cubicBezTo>
                  <a:pt x="19700" y="16942"/>
                  <a:pt x="19696" y="16984"/>
                  <a:pt x="19690" y="17015"/>
                </a:cubicBezTo>
                <a:cubicBezTo>
                  <a:pt x="19694" y="17032"/>
                  <a:pt x="19694" y="17047"/>
                  <a:pt x="19692" y="17064"/>
                </a:cubicBezTo>
                <a:cubicBezTo>
                  <a:pt x="19769" y="17169"/>
                  <a:pt x="19796" y="17099"/>
                  <a:pt x="19804" y="16802"/>
                </a:cubicBezTo>
                <a:cubicBezTo>
                  <a:pt x="19807" y="16661"/>
                  <a:pt x="19831" y="16533"/>
                  <a:pt x="19856" y="16518"/>
                </a:cubicBezTo>
                <a:cubicBezTo>
                  <a:pt x="19867" y="16511"/>
                  <a:pt x="19877" y="16510"/>
                  <a:pt x="19887" y="16512"/>
                </a:cubicBezTo>
                <a:close/>
                <a:moveTo>
                  <a:pt x="15442" y="16863"/>
                </a:moveTo>
                <a:cubicBezTo>
                  <a:pt x="15465" y="16857"/>
                  <a:pt x="15498" y="16885"/>
                  <a:pt x="15533" y="16957"/>
                </a:cubicBezTo>
                <a:cubicBezTo>
                  <a:pt x="15597" y="17087"/>
                  <a:pt x="15599" y="17120"/>
                  <a:pt x="15545" y="17203"/>
                </a:cubicBezTo>
                <a:cubicBezTo>
                  <a:pt x="15494" y="17281"/>
                  <a:pt x="15472" y="17266"/>
                  <a:pt x="15431" y="17127"/>
                </a:cubicBezTo>
                <a:cubicBezTo>
                  <a:pt x="15388" y="16978"/>
                  <a:pt x="15402" y="16873"/>
                  <a:pt x="15442" y="16863"/>
                </a:cubicBezTo>
                <a:close/>
                <a:moveTo>
                  <a:pt x="14614" y="18793"/>
                </a:moveTo>
                <a:cubicBezTo>
                  <a:pt x="14646" y="18790"/>
                  <a:pt x="14669" y="18874"/>
                  <a:pt x="14714" y="19079"/>
                </a:cubicBezTo>
                <a:cubicBezTo>
                  <a:pt x="14773" y="19341"/>
                  <a:pt x="14778" y="19488"/>
                  <a:pt x="14734" y="19621"/>
                </a:cubicBezTo>
                <a:cubicBezTo>
                  <a:pt x="14686" y="19762"/>
                  <a:pt x="14697" y="19836"/>
                  <a:pt x="14780" y="19948"/>
                </a:cubicBezTo>
                <a:cubicBezTo>
                  <a:pt x="14881" y="20085"/>
                  <a:pt x="14878" y="20103"/>
                  <a:pt x="14712" y="20321"/>
                </a:cubicBezTo>
                <a:cubicBezTo>
                  <a:pt x="14512" y="20584"/>
                  <a:pt x="14530" y="20578"/>
                  <a:pt x="14395" y="20433"/>
                </a:cubicBezTo>
                <a:cubicBezTo>
                  <a:pt x="14310" y="20343"/>
                  <a:pt x="14305" y="20292"/>
                  <a:pt x="14362" y="20164"/>
                </a:cubicBezTo>
                <a:cubicBezTo>
                  <a:pt x="14401" y="20077"/>
                  <a:pt x="14437" y="19791"/>
                  <a:pt x="14443" y="19529"/>
                </a:cubicBezTo>
                <a:cubicBezTo>
                  <a:pt x="14449" y="19258"/>
                  <a:pt x="14492" y="18981"/>
                  <a:pt x="14543" y="18886"/>
                </a:cubicBezTo>
                <a:cubicBezTo>
                  <a:pt x="14574" y="18829"/>
                  <a:pt x="14596" y="18795"/>
                  <a:pt x="14614" y="18793"/>
                </a:cubicBezTo>
                <a:close/>
                <a:moveTo>
                  <a:pt x="18284" y="19599"/>
                </a:moveTo>
                <a:cubicBezTo>
                  <a:pt x="18288" y="19609"/>
                  <a:pt x="18291" y="19614"/>
                  <a:pt x="18295" y="19622"/>
                </a:cubicBezTo>
                <a:cubicBezTo>
                  <a:pt x="18291" y="19614"/>
                  <a:pt x="18286" y="19607"/>
                  <a:pt x="18284" y="19599"/>
                </a:cubicBezTo>
                <a:close/>
                <a:moveTo>
                  <a:pt x="16632" y="19872"/>
                </a:moveTo>
                <a:cubicBezTo>
                  <a:pt x="16626" y="19873"/>
                  <a:pt x="16620" y="19877"/>
                  <a:pt x="16614" y="19881"/>
                </a:cubicBezTo>
                <a:cubicBezTo>
                  <a:pt x="16517" y="19951"/>
                  <a:pt x="16512" y="20045"/>
                  <a:pt x="16600" y="20208"/>
                </a:cubicBezTo>
                <a:cubicBezTo>
                  <a:pt x="16691" y="20375"/>
                  <a:pt x="16759" y="20276"/>
                  <a:pt x="16723" y="20027"/>
                </a:cubicBezTo>
                <a:cubicBezTo>
                  <a:pt x="16708" y="19921"/>
                  <a:pt x="16673" y="19862"/>
                  <a:pt x="16632" y="19872"/>
                </a:cubicBezTo>
                <a:close/>
                <a:moveTo>
                  <a:pt x="19021" y="21532"/>
                </a:moveTo>
                <a:lnTo>
                  <a:pt x="18992" y="21600"/>
                </a:lnTo>
                <a:lnTo>
                  <a:pt x="19051" y="21600"/>
                </a:lnTo>
                <a:cubicBezTo>
                  <a:pt x="19042" y="21568"/>
                  <a:pt x="19033" y="21542"/>
                  <a:pt x="19021" y="2153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98" name="优点"/>
          <p:cNvSpPr/>
          <p:nvPr/>
        </p:nvSpPr>
        <p:spPr>
          <a:xfrm>
            <a:off x="736234" y="5426312"/>
            <a:ext cx="139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优点</a:t>
            </a:r>
          </a:p>
        </p:txBody>
      </p:sp>
      <p:sp>
        <p:nvSpPr>
          <p:cNvPr id="999" name="实现简单，记录每个文件用到的簇仅需存储两个数字即可：第一块的磁盘地址和文件的块数。"/>
          <p:cNvSpPr/>
          <p:nvPr/>
        </p:nvSpPr>
        <p:spPr>
          <a:xfrm>
            <a:off x="729885" y="6857999"/>
            <a:ext cx="10030947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500"/>
            </a:pP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实现简单</a:t>
            </a:r>
            <a:r>
              <a:t>，记录每个文件用到的簇仅需存储两个数字即可：</a:t>
            </a:r>
            <a:r>
              <a:rPr>
                <a:solidFill>
                  <a:schemeClr val="accent5"/>
                </a:solidFill>
              </a:rPr>
              <a:t>第一块的磁盘地址</a:t>
            </a:r>
            <a:r>
              <a:t>和</a:t>
            </a:r>
            <a:r>
              <a:rPr>
                <a:solidFill>
                  <a:schemeClr val="accent5"/>
                </a:solidFill>
              </a:rPr>
              <a:t>文件的块数</a:t>
            </a:r>
            <a:r>
              <a:t>。</a:t>
            </a:r>
          </a:p>
        </p:txBody>
      </p:sp>
      <p:sp>
        <p:nvSpPr>
          <p:cNvPr id="1000" name="读操作性能好，在单个操作中就能从磁盘上读取整个文件。"/>
          <p:cNvSpPr/>
          <p:nvPr/>
        </p:nvSpPr>
        <p:spPr>
          <a:xfrm>
            <a:off x="729885" y="9855987"/>
            <a:ext cx="10030947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500"/>
            </a:pP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读操作性能好</a:t>
            </a:r>
            <a:r>
              <a:t>，在单个操作中就能从磁盘上读取整个文件。</a:t>
            </a:r>
          </a:p>
        </p:txBody>
      </p:sp>
      <p:sp>
        <p:nvSpPr>
          <p:cNvPr id="1001" name="把每个文件作为一连串的数据块放在磁盘上"/>
          <p:cNvSpPr/>
          <p:nvPr/>
        </p:nvSpPr>
        <p:spPr>
          <a:xfrm>
            <a:off x="5029253" y="2829301"/>
            <a:ext cx="1217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把每个文件作为一连串的数据块放在磁盘上</a:t>
            </a:r>
          </a:p>
        </p:txBody>
      </p:sp>
      <p:sp>
        <p:nvSpPr>
          <p:cNvPr id="1002" name="连续分配"/>
          <p:cNvSpPr/>
          <p:nvPr/>
        </p:nvSpPr>
        <p:spPr>
          <a:xfrm>
            <a:off x="1610965" y="2822951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连续分配</a:t>
            </a:r>
          </a:p>
        </p:txBody>
      </p:sp>
      <p:sp>
        <p:nvSpPr>
          <p:cNvPr id="1003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004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8" name="5.3.1.4 i-结点"/>
          <p:cNvSpPr/>
          <p:nvPr/>
        </p:nvSpPr>
        <p:spPr>
          <a:xfrm>
            <a:off x="33917" y="99475"/>
            <a:ext cx="279563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5.3.1.1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连续分配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010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012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014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pic>
        <p:nvPicPr>
          <p:cNvPr id="1015" name="WechatIMG1177.jpeg" descr="WechatIMG1177.jpeg"/>
          <p:cNvPicPr>
            <a:picLocks noChangeAspect="1"/>
          </p:cNvPicPr>
          <p:nvPr/>
        </p:nvPicPr>
        <p:blipFill>
          <a:blip r:embed="rId4">
            <a:extLst/>
          </a:blip>
          <a:srcRect l="13594" t="35926" r="16910" b="13812"/>
          <a:stretch>
            <a:fillRect/>
          </a:stretch>
        </p:blipFill>
        <p:spPr>
          <a:xfrm>
            <a:off x="11681037" y="4399276"/>
            <a:ext cx="11577242" cy="6279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6166" y="21600"/>
                </a:lnTo>
                <a:lnTo>
                  <a:pt x="16280" y="21238"/>
                </a:lnTo>
                <a:lnTo>
                  <a:pt x="16708" y="21238"/>
                </a:lnTo>
                <a:cubicBezTo>
                  <a:pt x="17075" y="21238"/>
                  <a:pt x="17155" y="21204"/>
                  <a:pt x="17265" y="20999"/>
                </a:cubicBezTo>
                <a:cubicBezTo>
                  <a:pt x="17418" y="20717"/>
                  <a:pt x="17653" y="20689"/>
                  <a:pt x="17730" y="20942"/>
                </a:cubicBezTo>
                <a:cubicBezTo>
                  <a:pt x="17775" y="21092"/>
                  <a:pt x="17800" y="21099"/>
                  <a:pt x="17874" y="20986"/>
                </a:cubicBezTo>
                <a:cubicBezTo>
                  <a:pt x="17930" y="20899"/>
                  <a:pt x="18027" y="20875"/>
                  <a:pt x="18138" y="20920"/>
                </a:cubicBezTo>
                <a:cubicBezTo>
                  <a:pt x="18234" y="20959"/>
                  <a:pt x="18312" y="20951"/>
                  <a:pt x="18312" y="20902"/>
                </a:cubicBezTo>
                <a:cubicBezTo>
                  <a:pt x="18312" y="20854"/>
                  <a:pt x="18403" y="20632"/>
                  <a:pt x="18514" y="20408"/>
                </a:cubicBezTo>
                <a:cubicBezTo>
                  <a:pt x="18515" y="20408"/>
                  <a:pt x="18515" y="20407"/>
                  <a:pt x="18515" y="20407"/>
                </a:cubicBezTo>
                <a:cubicBezTo>
                  <a:pt x="18434" y="20413"/>
                  <a:pt x="18369" y="20409"/>
                  <a:pt x="18355" y="20382"/>
                </a:cubicBezTo>
                <a:cubicBezTo>
                  <a:pt x="18278" y="20242"/>
                  <a:pt x="18309" y="20124"/>
                  <a:pt x="18455" y="20001"/>
                </a:cubicBezTo>
                <a:cubicBezTo>
                  <a:pt x="18629" y="19856"/>
                  <a:pt x="18640" y="19591"/>
                  <a:pt x="18481" y="19408"/>
                </a:cubicBezTo>
                <a:cubicBezTo>
                  <a:pt x="18468" y="19393"/>
                  <a:pt x="18459" y="19377"/>
                  <a:pt x="18449" y="19361"/>
                </a:cubicBezTo>
                <a:cubicBezTo>
                  <a:pt x="18442" y="19368"/>
                  <a:pt x="18436" y="19373"/>
                  <a:pt x="18429" y="19380"/>
                </a:cubicBezTo>
                <a:cubicBezTo>
                  <a:pt x="18421" y="19390"/>
                  <a:pt x="18411" y="19396"/>
                  <a:pt x="18401" y="19402"/>
                </a:cubicBezTo>
                <a:cubicBezTo>
                  <a:pt x="18418" y="19470"/>
                  <a:pt x="18411" y="19563"/>
                  <a:pt x="18382" y="19617"/>
                </a:cubicBezTo>
                <a:cubicBezTo>
                  <a:pt x="18356" y="19665"/>
                  <a:pt x="18332" y="19674"/>
                  <a:pt x="18310" y="19649"/>
                </a:cubicBezTo>
                <a:cubicBezTo>
                  <a:pt x="18344" y="19693"/>
                  <a:pt x="18346" y="19783"/>
                  <a:pt x="18315" y="19894"/>
                </a:cubicBezTo>
                <a:cubicBezTo>
                  <a:pt x="18286" y="19993"/>
                  <a:pt x="18248" y="20161"/>
                  <a:pt x="18230" y="20266"/>
                </a:cubicBezTo>
                <a:cubicBezTo>
                  <a:pt x="18190" y="20503"/>
                  <a:pt x="18093" y="20405"/>
                  <a:pt x="18021" y="20057"/>
                </a:cubicBezTo>
                <a:cubicBezTo>
                  <a:pt x="17980" y="19858"/>
                  <a:pt x="17916" y="19822"/>
                  <a:pt x="17880" y="19920"/>
                </a:cubicBezTo>
                <a:cubicBezTo>
                  <a:pt x="17898" y="19968"/>
                  <a:pt x="17910" y="20039"/>
                  <a:pt x="17910" y="20127"/>
                </a:cubicBezTo>
                <a:cubicBezTo>
                  <a:pt x="17910" y="20237"/>
                  <a:pt x="17884" y="20356"/>
                  <a:pt x="17853" y="20392"/>
                </a:cubicBezTo>
                <a:cubicBezTo>
                  <a:pt x="17832" y="20415"/>
                  <a:pt x="17812" y="20407"/>
                  <a:pt x="17796" y="20381"/>
                </a:cubicBezTo>
                <a:cubicBezTo>
                  <a:pt x="17760" y="20401"/>
                  <a:pt x="17714" y="20347"/>
                  <a:pt x="17674" y="20209"/>
                </a:cubicBezTo>
                <a:cubicBezTo>
                  <a:pt x="17655" y="20143"/>
                  <a:pt x="17628" y="20068"/>
                  <a:pt x="17599" y="20003"/>
                </a:cubicBezTo>
                <a:cubicBezTo>
                  <a:pt x="17598" y="20003"/>
                  <a:pt x="17596" y="20005"/>
                  <a:pt x="17594" y="20006"/>
                </a:cubicBezTo>
                <a:cubicBezTo>
                  <a:pt x="17533" y="20027"/>
                  <a:pt x="17452" y="20123"/>
                  <a:pt x="17414" y="20219"/>
                </a:cubicBezTo>
                <a:cubicBezTo>
                  <a:pt x="17352" y="20375"/>
                  <a:pt x="17342" y="20376"/>
                  <a:pt x="17310" y="20224"/>
                </a:cubicBezTo>
                <a:cubicBezTo>
                  <a:pt x="17274" y="20053"/>
                  <a:pt x="17108" y="19986"/>
                  <a:pt x="17108" y="20142"/>
                </a:cubicBezTo>
                <a:cubicBezTo>
                  <a:pt x="17108" y="20312"/>
                  <a:pt x="16822" y="20573"/>
                  <a:pt x="16721" y="20496"/>
                </a:cubicBezTo>
                <a:cubicBezTo>
                  <a:pt x="16566" y="20377"/>
                  <a:pt x="16282" y="20347"/>
                  <a:pt x="16218" y="20444"/>
                </a:cubicBezTo>
                <a:cubicBezTo>
                  <a:pt x="16041" y="20713"/>
                  <a:pt x="15578" y="20095"/>
                  <a:pt x="15721" y="19779"/>
                </a:cubicBezTo>
                <a:cubicBezTo>
                  <a:pt x="15754" y="19705"/>
                  <a:pt x="15774" y="19516"/>
                  <a:pt x="15764" y="19359"/>
                </a:cubicBezTo>
                <a:cubicBezTo>
                  <a:pt x="15752" y="19155"/>
                  <a:pt x="15785" y="19026"/>
                  <a:pt x="15879" y="18912"/>
                </a:cubicBezTo>
                <a:cubicBezTo>
                  <a:pt x="15952" y="18824"/>
                  <a:pt x="16026" y="18797"/>
                  <a:pt x="16044" y="18849"/>
                </a:cubicBezTo>
                <a:cubicBezTo>
                  <a:pt x="16061" y="18902"/>
                  <a:pt x="16173" y="18930"/>
                  <a:pt x="16291" y="18912"/>
                </a:cubicBezTo>
                <a:cubicBezTo>
                  <a:pt x="16409" y="18894"/>
                  <a:pt x="16538" y="18928"/>
                  <a:pt x="16579" y="18989"/>
                </a:cubicBezTo>
                <a:cubicBezTo>
                  <a:pt x="16632" y="19068"/>
                  <a:pt x="16672" y="19047"/>
                  <a:pt x="16726" y="18911"/>
                </a:cubicBezTo>
                <a:cubicBezTo>
                  <a:pt x="16786" y="18761"/>
                  <a:pt x="16824" y="18747"/>
                  <a:pt x="16917" y="18838"/>
                </a:cubicBezTo>
                <a:cubicBezTo>
                  <a:pt x="17000" y="18921"/>
                  <a:pt x="17050" y="18920"/>
                  <a:pt x="17097" y="18833"/>
                </a:cubicBezTo>
                <a:cubicBezTo>
                  <a:pt x="17146" y="18744"/>
                  <a:pt x="17197" y="18747"/>
                  <a:pt x="17299" y="18848"/>
                </a:cubicBezTo>
                <a:cubicBezTo>
                  <a:pt x="17505" y="19051"/>
                  <a:pt x="17641" y="18951"/>
                  <a:pt x="17752" y="18516"/>
                </a:cubicBezTo>
                <a:cubicBezTo>
                  <a:pt x="17847" y="18143"/>
                  <a:pt x="17859" y="18130"/>
                  <a:pt x="18026" y="18238"/>
                </a:cubicBezTo>
                <a:cubicBezTo>
                  <a:pt x="18122" y="18300"/>
                  <a:pt x="18257" y="18323"/>
                  <a:pt x="18325" y="18290"/>
                </a:cubicBezTo>
                <a:cubicBezTo>
                  <a:pt x="18487" y="18211"/>
                  <a:pt x="18595" y="18383"/>
                  <a:pt x="18556" y="18658"/>
                </a:cubicBezTo>
                <a:cubicBezTo>
                  <a:pt x="18528" y="18856"/>
                  <a:pt x="18536" y="18864"/>
                  <a:pt x="18644" y="18740"/>
                </a:cubicBezTo>
                <a:cubicBezTo>
                  <a:pt x="18710" y="18665"/>
                  <a:pt x="18758" y="18558"/>
                  <a:pt x="18752" y="18504"/>
                </a:cubicBezTo>
                <a:cubicBezTo>
                  <a:pt x="18723" y="18235"/>
                  <a:pt x="18895" y="18359"/>
                  <a:pt x="19011" y="18690"/>
                </a:cubicBezTo>
                <a:cubicBezTo>
                  <a:pt x="19084" y="18896"/>
                  <a:pt x="19177" y="19066"/>
                  <a:pt x="19218" y="19066"/>
                </a:cubicBezTo>
                <a:cubicBezTo>
                  <a:pt x="19259" y="19067"/>
                  <a:pt x="19278" y="19020"/>
                  <a:pt x="19258" y="18961"/>
                </a:cubicBezTo>
                <a:cubicBezTo>
                  <a:pt x="19238" y="18903"/>
                  <a:pt x="19256" y="18836"/>
                  <a:pt x="19297" y="18812"/>
                </a:cubicBezTo>
                <a:cubicBezTo>
                  <a:pt x="19339" y="18789"/>
                  <a:pt x="19424" y="18736"/>
                  <a:pt x="19487" y="18692"/>
                </a:cubicBezTo>
                <a:cubicBezTo>
                  <a:pt x="19551" y="18649"/>
                  <a:pt x="19660" y="18623"/>
                  <a:pt x="19731" y="18636"/>
                </a:cubicBezTo>
                <a:cubicBezTo>
                  <a:pt x="19872" y="18662"/>
                  <a:pt x="19901" y="18520"/>
                  <a:pt x="19788" y="18352"/>
                </a:cubicBezTo>
                <a:cubicBezTo>
                  <a:pt x="19680" y="18192"/>
                  <a:pt x="19360" y="18089"/>
                  <a:pt x="19322" y="18202"/>
                </a:cubicBezTo>
                <a:cubicBezTo>
                  <a:pt x="19302" y="18261"/>
                  <a:pt x="19182" y="18231"/>
                  <a:pt x="19029" y="18130"/>
                </a:cubicBezTo>
                <a:cubicBezTo>
                  <a:pt x="18811" y="17985"/>
                  <a:pt x="18752" y="17980"/>
                  <a:pt x="18649" y="18099"/>
                </a:cubicBezTo>
                <a:cubicBezTo>
                  <a:pt x="18500" y="18270"/>
                  <a:pt x="18440" y="18192"/>
                  <a:pt x="18481" y="18030"/>
                </a:cubicBezTo>
                <a:cubicBezTo>
                  <a:pt x="18463" y="17984"/>
                  <a:pt x="18463" y="17919"/>
                  <a:pt x="18492" y="17886"/>
                </a:cubicBezTo>
                <a:cubicBezTo>
                  <a:pt x="18509" y="17866"/>
                  <a:pt x="18528" y="17862"/>
                  <a:pt x="18546" y="17866"/>
                </a:cubicBezTo>
                <a:cubicBezTo>
                  <a:pt x="18565" y="17831"/>
                  <a:pt x="18588" y="17794"/>
                  <a:pt x="18614" y="17757"/>
                </a:cubicBezTo>
                <a:cubicBezTo>
                  <a:pt x="18839" y="17440"/>
                  <a:pt x="18972" y="17407"/>
                  <a:pt x="19045" y="17651"/>
                </a:cubicBezTo>
                <a:cubicBezTo>
                  <a:pt x="19092" y="17805"/>
                  <a:pt x="19101" y="17804"/>
                  <a:pt x="19135" y="17638"/>
                </a:cubicBezTo>
                <a:cubicBezTo>
                  <a:pt x="19166" y="17490"/>
                  <a:pt x="19189" y="17482"/>
                  <a:pt x="19259" y="17588"/>
                </a:cubicBezTo>
                <a:cubicBezTo>
                  <a:pt x="19316" y="17676"/>
                  <a:pt x="19367" y="17683"/>
                  <a:pt x="19416" y="17613"/>
                </a:cubicBezTo>
                <a:cubicBezTo>
                  <a:pt x="19444" y="17571"/>
                  <a:pt x="19536" y="17547"/>
                  <a:pt x="19648" y="17533"/>
                </a:cubicBezTo>
                <a:cubicBezTo>
                  <a:pt x="19700" y="17493"/>
                  <a:pt x="19794" y="17482"/>
                  <a:pt x="19930" y="17506"/>
                </a:cubicBezTo>
                <a:cubicBezTo>
                  <a:pt x="20249" y="17563"/>
                  <a:pt x="20251" y="17559"/>
                  <a:pt x="20275" y="16795"/>
                </a:cubicBezTo>
                <a:lnTo>
                  <a:pt x="20290" y="16267"/>
                </a:lnTo>
                <a:lnTo>
                  <a:pt x="20548" y="16299"/>
                </a:lnTo>
                <a:cubicBezTo>
                  <a:pt x="20744" y="16324"/>
                  <a:pt x="20882" y="16424"/>
                  <a:pt x="20969" y="16617"/>
                </a:cubicBezTo>
                <a:cubicBezTo>
                  <a:pt x="21007" y="16594"/>
                  <a:pt x="21041" y="16582"/>
                  <a:pt x="21064" y="16586"/>
                </a:cubicBezTo>
                <a:cubicBezTo>
                  <a:pt x="21111" y="16594"/>
                  <a:pt x="21209" y="16608"/>
                  <a:pt x="21281" y="16617"/>
                </a:cubicBezTo>
                <a:cubicBezTo>
                  <a:pt x="21356" y="16627"/>
                  <a:pt x="21437" y="16738"/>
                  <a:pt x="21472" y="16881"/>
                </a:cubicBezTo>
                <a:cubicBezTo>
                  <a:pt x="21503" y="17007"/>
                  <a:pt x="21538" y="17065"/>
                  <a:pt x="21600" y="17091"/>
                </a:cubicBezTo>
                <a:lnTo>
                  <a:pt x="21600" y="0"/>
                </a:lnTo>
                <a:lnTo>
                  <a:pt x="0" y="0"/>
                </a:lnTo>
                <a:close/>
                <a:moveTo>
                  <a:pt x="19078" y="16357"/>
                </a:moveTo>
                <a:cubicBezTo>
                  <a:pt x="19103" y="16360"/>
                  <a:pt x="19133" y="16436"/>
                  <a:pt x="19153" y="16587"/>
                </a:cubicBezTo>
                <a:cubicBezTo>
                  <a:pt x="19172" y="16733"/>
                  <a:pt x="19204" y="16949"/>
                  <a:pt x="19225" y="17069"/>
                </a:cubicBezTo>
                <a:cubicBezTo>
                  <a:pt x="19247" y="17199"/>
                  <a:pt x="19245" y="17307"/>
                  <a:pt x="19221" y="17334"/>
                </a:cubicBezTo>
                <a:cubicBezTo>
                  <a:pt x="19147" y="17418"/>
                  <a:pt x="18732" y="17439"/>
                  <a:pt x="18630" y="17364"/>
                </a:cubicBezTo>
                <a:cubicBezTo>
                  <a:pt x="18621" y="17357"/>
                  <a:pt x="18615" y="17348"/>
                  <a:pt x="18607" y="17341"/>
                </a:cubicBezTo>
                <a:cubicBezTo>
                  <a:pt x="18604" y="17351"/>
                  <a:pt x="18600" y="17362"/>
                  <a:pt x="18594" y="17372"/>
                </a:cubicBezTo>
                <a:cubicBezTo>
                  <a:pt x="18563" y="17430"/>
                  <a:pt x="18534" y="17418"/>
                  <a:pt x="18498" y="17338"/>
                </a:cubicBezTo>
                <a:cubicBezTo>
                  <a:pt x="18455" y="17243"/>
                  <a:pt x="18477" y="17157"/>
                  <a:pt x="18518" y="17146"/>
                </a:cubicBezTo>
                <a:cubicBezTo>
                  <a:pt x="18524" y="17144"/>
                  <a:pt x="18530" y="17144"/>
                  <a:pt x="18537" y="17146"/>
                </a:cubicBezTo>
                <a:cubicBezTo>
                  <a:pt x="18538" y="17146"/>
                  <a:pt x="18539" y="17147"/>
                  <a:pt x="18540" y="17147"/>
                </a:cubicBezTo>
                <a:cubicBezTo>
                  <a:pt x="18539" y="17114"/>
                  <a:pt x="18539" y="17077"/>
                  <a:pt x="18541" y="17031"/>
                </a:cubicBezTo>
                <a:cubicBezTo>
                  <a:pt x="18556" y="16702"/>
                  <a:pt x="18616" y="16545"/>
                  <a:pt x="18685" y="16650"/>
                </a:cubicBezTo>
                <a:cubicBezTo>
                  <a:pt x="18713" y="16693"/>
                  <a:pt x="18802" y="16738"/>
                  <a:pt x="18882" y="16750"/>
                </a:cubicBezTo>
                <a:cubicBezTo>
                  <a:pt x="19011" y="16769"/>
                  <a:pt x="19027" y="16750"/>
                  <a:pt x="19029" y="16574"/>
                </a:cubicBezTo>
                <a:cubicBezTo>
                  <a:pt x="19031" y="16425"/>
                  <a:pt x="19053" y="16354"/>
                  <a:pt x="19078" y="16357"/>
                </a:cubicBezTo>
                <a:close/>
                <a:moveTo>
                  <a:pt x="19887" y="16512"/>
                </a:moveTo>
                <a:cubicBezTo>
                  <a:pt x="19939" y="16526"/>
                  <a:pt x="19980" y="16658"/>
                  <a:pt x="19992" y="16839"/>
                </a:cubicBezTo>
                <a:cubicBezTo>
                  <a:pt x="20051" y="16844"/>
                  <a:pt x="20135" y="16976"/>
                  <a:pt x="20109" y="17054"/>
                </a:cubicBezTo>
                <a:cubicBezTo>
                  <a:pt x="20097" y="17090"/>
                  <a:pt x="20106" y="17141"/>
                  <a:pt x="20131" y="17169"/>
                </a:cubicBezTo>
                <a:cubicBezTo>
                  <a:pt x="20155" y="17197"/>
                  <a:pt x="20165" y="17254"/>
                  <a:pt x="20151" y="17294"/>
                </a:cubicBezTo>
                <a:cubicBezTo>
                  <a:pt x="20114" y="17404"/>
                  <a:pt x="20038" y="17380"/>
                  <a:pt x="19982" y="17290"/>
                </a:cubicBezTo>
                <a:lnTo>
                  <a:pt x="19981" y="17329"/>
                </a:lnTo>
                <a:lnTo>
                  <a:pt x="19951" y="17331"/>
                </a:lnTo>
                <a:cubicBezTo>
                  <a:pt x="19940" y="17345"/>
                  <a:pt x="19928" y="17347"/>
                  <a:pt x="19918" y="17334"/>
                </a:cubicBezTo>
                <a:lnTo>
                  <a:pt x="19733" y="17352"/>
                </a:lnTo>
                <a:cubicBezTo>
                  <a:pt x="19596" y="17365"/>
                  <a:pt x="19483" y="17365"/>
                  <a:pt x="19481" y="17352"/>
                </a:cubicBezTo>
                <a:cubicBezTo>
                  <a:pt x="19481" y="17351"/>
                  <a:pt x="19481" y="17350"/>
                  <a:pt x="19481" y="17349"/>
                </a:cubicBezTo>
                <a:cubicBezTo>
                  <a:pt x="19418" y="17376"/>
                  <a:pt x="19401" y="17286"/>
                  <a:pt x="19444" y="17079"/>
                </a:cubicBezTo>
                <a:cubicBezTo>
                  <a:pt x="19454" y="17031"/>
                  <a:pt x="19464" y="16992"/>
                  <a:pt x="19476" y="16959"/>
                </a:cubicBezTo>
                <a:cubicBezTo>
                  <a:pt x="19455" y="16892"/>
                  <a:pt x="19469" y="16793"/>
                  <a:pt x="19516" y="16632"/>
                </a:cubicBezTo>
                <a:cubicBezTo>
                  <a:pt x="19524" y="16605"/>
                  <a:pt x="19539" y="16598"/>
                  <a:pt x="19558" y="16605"/>
                </a:cubicBezTo>
                <a:cubicBezTo>
                  <a:pt x="19614" y="16626"/>
                  <a:pt x="19700" y="16774"/>
                  <a:pt x="19700" y="16889"/>
                </a:cubicBezTo>
                <a:cubicBezTo>
                  <a:pt x="19700" y="16942"/>
                  <a:pt x="19696" y="16984"/>
                  <a:pt x="19690" y="17015"/>
                </a:cubicBezTo>
                <a:cubicBezTo>
                  <a:pt x="19694" y="17032"/>
                  <a:pt x="19694" y="17047"/>
                  <a:pt x="19692" y="17064"/>
                </a:cubicBezTo>
                <a:cubicBezTo>
                  <a:pt x="19769" y="17169"/>
                  <a:pt x="19796" y="17099"/>
                  <a:pt x="19804" y="16802"/>
                </a:cubicBezTo>
                <a:cubicBezTo>
                  <a:pt x="19807" y="16661"/>
                  <a:pt x="19831" y="16533"/>
                  <a:pt x="19856" y="16518"/>
                </a:cubicBezTo>
                <a:cubicBezTo>
                  <a:pt x="19867" y="16511"/>
                  <a:pt x="19877" y="16510"/>
                  <a:pt x="19887" y="16512"/>
                </a:cubicBezTo>
                <a:close/>
                <a:moveTo>
                  <a:pt x="15442" y="16863"/>
                </a:moveTo>
                <a:cubicBezTo>
                  <a:pt x="15465" y="16857"/>
                  <a:pt x="15498" y="16885"/>
                  <a:pt x="15533" y="16957"/>
                </a:cubicBezTo>
                <a:cubicBezTo>
                  <a:pt x="15597" y="17087"/>
                  <a:pt x="15599" y="17120"/>
                  <a:pt x="15545" y="17203"/>
                </a:cubicBezTo>
                <a:cubicBezTo>
                  <a:pt x="15494" y="17281"/>
                  <a:pt x="15472" y="17266"/>
                  <a:pt x="15431" y="17127"/>
                </a:cubicBezTo>
                <a:cubicBezTo>
                  <a:pt x="15388" y="16978"/>
                  <a:pt x="15402" y="16873"/>
                  <a:pt x="15442" y="16863"/>
                </a:cubicBezTo>
                <a:close/>
                <a:moveTo>
                  <a:pt x="14614" y="18793"/>
                </a:moveTo>
                <a:cubicBezTo>
                  <a:pt x="14646" y="18790"/>
                  <a:pt x="14669" y="18874"/>
                  <a:pt x="14714" y="19079"/>
                </a:cubicBezTo>
                <a:cubicBezTo>
                  <a:pt x="14773" y="19341"/>
                  <a:pt x="14778" y="19488"/>
                  <a:pt x="14734" y="19621"/>
                </a:cubicBezTo>
                <a:cubicBezTo>
                  <a:pt x="14686" y="19762"/>
                  <a:pt x="14697" y="19836"/>
                  <a:pt x="14780" y="19948"/>
                </a:cubicBezTo>
                <a:cubicBezTo>
                  <a:pt x="14881" y="20085"/>
                  <a:pt x="14878" y="20103"/>
                  <a:pt x="14712" y="20321"/>
                </a:cubicBezTo>
                <a:cubicBezTo>
                  <a:pt x="14512" y="20584"/>
                  <a:pt x="14530" y="20578"/>
                  <a:pt x="14395" y="20433"/>
                </a:cubicBezTo>
                <a:cubicBezTo>
                  <a:pt x="14310" y="20343"/>
                  <a:pt x="14305" y="20292"/>
                  <a:pt x="14362" y="20164"/>
                </a:cubicBezTo>
                <a:cubicBezTo>
                  <a:pt x="14401" y="20077"/>
                  <a:pt x="14437" y="19791"/>
                  <a:pt x="14443" y="19529"/>
                </a:cubicBezTo>
                <a:cubicBezTo>
                  <a:pt x="14449" y="19258"/>
                  <a:pt x="14492" y="18981"/>
                  <a:pt x="14543" y="18886"/>
                </a:cubicBezTo>
                <a:cubicBezTo>
                  <a:pt x="14574" y="18829"/>
                  <a:pt x="14596" y="18795"/>
                  <a:pt x="14614" y="18793"/>
                </a:cubicBezTo>
                <a:close/>
                <a:moveTo>
                  <a:pt x="18284" y="19599"/>
                </a:moveTo>
                <a:cubicBezTo>
                  <a:pt x="18288" y="19609"/>
                  <a:pt x="18291" y="19614"/>
                  <a:pt x="18295" y="19622"/>
                </a:cubicBezTo>
                <a:cubicBezTo>
                  <a:pt x="18291" y="19614"/>
                  <a:pt x="18286" y="19607"/>
                  <a:pt x="18284" y="19599"/>
                </a:cubicBezTo>
                <a:close/>
                <a:moveTo>
                  <a:pt x="16632" y="19872"/>
                </a:moveTo>
                <a:cubicBezTo>
                  <a:pt x="16626" y="19873"/>
                  <a:pt x="16620" y="19877"/>
                  <a:pt x="16614" y="19881"/>
                </a:cubicBezTo>
                <a:cubicBezTo>
                  <a:pt x="16517" y="19951"/>
                  <a:pt x="16512" y="20045"/>
                  <a:pt x="16600" y="20208"/>
                </a:cubicBezTo>
                <a:cubicBezTo>
                  <a:pt x="16691" y="20375"/>
                  <a:pt x="16759" y="20276"/>
                  <a:pt x="16723" y="20027"/>
                </a:cubicBezTo>
                <a:cubicBezTo>
                  <a:pt x="16708" y="19921"/>
                  <a:pt x="16673" y="19862"/>
                  <a:pt x="16632" y="19872"/>
                </a:cubicBezTo>
                <a:close/>
                <a:moveTo>
                  <a:pt x="19021" y="21532"/>
                </a:moveTo>
                <a:lnTo>
                  <a:pt x="18992" y="21600"/>
                </a:lnTo>
                <a:lnTo>
                  <a:pt x="19051" y="21600"/>
                </a:lnTo>
                <a:cubicBezTo>
                  <a:pt x="19042" y="21568"/>
                  <a:pt x="19033" y="21542"/>
                  <a:pt x="19021" y="2153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16" name="磁盘变得零碎，空闲的连续簇形成“空洞”。"/>
          <p:cNvSpPr/>
          <p:nvPr/>
        </p:nvSpPr>
        <p:spPr>
          <a:xfrm>
            <a:off x="729885" y="8625547"/>
            <a:ext cx="10954169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500"/>
            </a:pPr>
            <a:r>
              <a:t>磁盘变得零碎，</a:t>
            </a:r>
            <a:r>
              <a:rPr>
                <a:solidFill>
                  <a:schemeClr val="accent5"/>
                </a:solidFill>
              </a:rPr>
              <a:t>空闲的连续簇形成“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空洞</a:t>
            </a:r>
            <a:r>
              <a:rPr>
                <a:solidFill>
                  <a:schemeClr val="accent5"/>
                </a:solidFill>
              </a:rPr>
              <a:t>”</a:t>
            </a:r>
            <a:r>
              <a:t>。</a:t>
            </a:r>
          </a:p>
        </p:txBody>
      </p:sp>
      <p:sp>
        <p:nvSpPr>
          <p:cNvPr id="1017" name="缺点"/>
          <p:cNvSpPr/>
          <p:nvPr/>
        </p:nvSpPr>
        <p:spPr>
          <a:xfrm>
            <a:off x="736234" y="5426312"/>
            <a:ext cx="139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缺点</a:t>
            </a:r>
          </a:p>
        </p:txBody>
      </p:sp>
      <p:sp>
        <p:nvSpPr>
          <p:cNvPr id="1018" name="把每个文件作为一连串的数据块放在磁盘上"/>
          <p:cNvSpPr/>
          <p:nvPr/>
        </p:nvSpPr>
        <p:spPr>
          <a:xfrm>
            <a:off x="5029253" y="2829301"/>
            <a:ext cx="1217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把每个文件作为一连串的数据块放在磁盘上</a:t>
            </a:r>
          </a:p>
        </p:txBody>
      </p:sp>
      <p:sp>
        <p:nvSpPr>
          <p:cNvPr id="1019" name="连续分配"/>
          <p:cNvSpPr/>
          <p:nvPr/>
        </p:nvSpPr>
        <p:spPr>
          <a:xfrm>
            <a:off x="1610965" y="2822951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连续分配</a:t>
            </a:r>
          </a:p>
        </p:txBody>
      </p:sp>
      <p:sp>
        <p:nvSpPr>
          <p:cNvPr id="1020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021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7" name="5.3.1.4 i-结点"/>
          <p:cNvSpPr/>
          <p:nvPr/>
        </p:nvSpPr>
        <p:spPr>
          <a:xfrm>
            <a:off x="33917" y="99475"/>
            <a:ext cx="279563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5.3.1.1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连续分配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6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027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029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031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032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033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034" name="连续分配"/>
          <p:cNvSpPr/>
          <p:nvPr/>
        </p:nvSpPr>
        <p:spPr>
          <a:xfrm>
            <a:off x="1610965" y="2822951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连续分配</a:t>
            </a:r>
          </a:p>
        </p:txBody>
      </p:sp>
      <p:sp>
        <p:nvSpPr>
          <p:cNvPr id="1035" name="磁盘链接表"/>
          <p:cNvSpPr/>
          <p:nvPr/>
        </p:nvSpPr>
        <p:spPr>
          <a:xfrm>
            <a:off x="1610965" y="5532558"/>
            <a:ext cx="330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磁盘链接表</a:t>
            </a:r>
          </a:p>
        </p:txBody>
      </p:sp>
      <p:sp>
        <p:nvSpPr>
          <p:cNvPr id="1036" name="内存的链接分配表"/>
          <p:cNvSpPr/>
          <p:nvPr/>
        </p:nvSpPr>
        <p:spPr>
          <a:xfrm>
            <a:off x="1610965" y="8242165"/>
            <a:ext cx="520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内存的链接分配表</a:t>
            </a:r>
          </a:p>
        </p:txBody>
      </p:sp>
      <p:sp>
        <p:nvSpPr>
          <p:cNvPr id="1037" name="i-结点"/>
          <p:cNvSpPr/>
          <p:nvPr/>
        </p:nvSpPr>
        <p:spPr>
          <a:xfrm>
            <a:off x="1610965" y="10951772"/>
            <a:ext cx="1749426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i-结点</a:t>
            </a:r>
          </a:p>
        </p:txBody>
      </p:sp>
      <p:sp>
        <p:nvSpPr>
          <p:cNvPr id="1038" name="箭头"/>
          <p:cNvSpPr/>
          <p:nvPr/>
        </p:nvSpPr>
        <p:spPr>
          <a:xfrm>
            <a:off x="5356054" y="5399208"/>
            <a:ext cx="1423807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31" y="14256"/>
                </a:moveTo>
                <a:lnTo>
                  <a:pt x="12331" y="21600"/>
                </a:lnTo>
                <a:lnTo>
                  <a:pt x="0" y="10800"/>
                </a:lnTo>
                <a:lnTo>
                  <a:pt x="12331" y="0"/>
                </a:lnTo>
                <a:lnTo>
                  <a:pt x="1233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5.3.1.2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使用磁盘链接表的分配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3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044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046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048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049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050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051" name="使用磁盘链接表分配"/>
          <p:cNvSpPr/>
          <p:nvPr/>
        </p:nvSpPr>
        <p:spPr>
          <a:xfrm>
            <a:off x="705995" y="2831337"/>
            <a:ext cx="584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使用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磁盘链接表</a:t>
            </a:r>
            <a:r>
              <a:t>分配</a:t>
            </a:r>
          </a:p>
        </p:txBody>
      </p:sp>
      <p:sp>
        <p:nvSpPr>
          <p:cNvPr id="1052" name="为每个文件构造簇的链接表，每个簇开始的几个字节用于存放下一个簇的簇号，簇的其他部分存放数据，每个文件可以存放在不连续的簇中。"/>
          <p:cNvSpPr/>
          <p:nvPr/>
        </p:nvSpPr>
        <p:spPr>
          <a:xfrm>
            <a:off x="7229823" y="2326417"/>
            <a:ext cx="14986418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110000"/>
              </a:lnSpc>
              <a:defRPr sz="4600"/>
            </a:pPr>
            <a:r>
              <a:t>为每个文件构造簇的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链接表</a:t>
            </a:r>
            <a:r>
              <a:t>，每个簇开始的几个字节用于存放下一个簇的簇号，簇的其他部分存放数据，每个文件可以存放在不连续的簇中。</a:t>
            </a:r>
          </a:p>
        </p:txBody>
      </p:sp>
      <p:pic>
        <p:nvPicPr>
          <p:cNvPr id="1053" name="WechatIMG4.jpeg" descr="WechatIMG4.jpeg"/>
          <p:cNvPicPr>
            <a:picLocks noChangeAspect="1"/>
          </p:cNvPicPr>
          <p:nvPr/>
        </p:nvPicPr>
        <p:blipFill>
          <a:blip r:embed="rId5">
            <a:extLst/>
          </a:blip>
          <a:srcRect l="14847" t="39268" r="14846" b="25444"/>
          <a:stretch>
            <a:fillRect/>
          </a:stretch>
        </p:blipFill>
        <p:spPr>
          <a:xfrm>
            <a:off x="8488846" y="5779389"/>
            <a:ext cx="12857561" cy="4839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7693" y="21600"/>
                </a:lnTo>
                <a:cubicBezTo>
                  <a:pt x="7688" y="21409"/>
                  <a:pt x="7672" y="21360"/>
                  <a:pt x="7633" y="21400"/>
                </a:cubicBezTo>
                <a:cubicBezTo>
                  <a:pt x="7599" y="21435"/>
                  <a:pt x="7549" y="21413"/>
                  <a:pt x="7521" y="21352"/>
                </a:cubicBezTo>
                <a:cubicBezTo>
                  <a:pt x="7493" y="21291"/>
                  <a:pt x="7405" y="21197"/>
                  <a:pt x="7327" y="21143"/>
                </a:cubicBezTo>
                <a:cubicBezTo>
                  <a:pt x="7204" y="21060"/>
                  <a:pt x="7182" y="20995"/>
                  <a:pt x="7171" y="20693"/>
                </a:cubicBezTo>
                <a:cubicBezTo>
                  <a:pt x="7154" y="20224"/>
                  <a:pt x="7223" y="20027"/>
                  <a:pt x="7405" y="20027"/>
                </a:cubicBezTo>
                <a:cubicBezTo>
                  <a:pt x="7488" y="20027"/>
                  <a:pt x="7575" y="19977"/>
                  <a:pt x="7598" y="19916"/>
                </a:cubicBezTo>
                <a:cubicBezTo>
                  <a:pt x="7627" y="19839"/>
                  <a:pt x="7675" y="19837"/>
                  <a:pt x="7749" y="19912"/>
                </a:cubicBezTo>
                <a:cubicBezTo>
                  <a:pt x="7873" y="20037"/>
                  <a:pt x="7887" y="19968"/>
                  <a:pt x="7793" y="19691"/>
                </a:cubicBezTo>
                <a:cubicBezTo>
                  <a:pt x="7738" y="19530"/>
                  <a:pt x="7735" y="19436"/>
                  <a:pt x="7775" y="19113"/>
                </a:cubicBezTo>
                <a:cubicBezTo>
                  <a:pt x="7823" y="18732"/>
                  <a:pt x="7807" y="18507"/>
                  <a:pt x="7733" y="18507"/>
                </a:cubicBezTo>
                <a:cubicBezTo>
                  <a:pt x="7712" y="18507"/>
                  <a:pt x="7695" y="18602"/>
                  <a:pt x="7695" y="18718"/>
                </a:cubicBezTo>
                <a:cubicBezTo>
                  <a:pt x="7695" y="19101"/>
                  <a:pt x="7612" y="19073"/>
                  <a:pt x="7549" y="18669"/>
                </a:cubicBezTo>
                <a:cubicBezTo>
                  <a:pt x="7474" y="18195"/>
                  <a:pt x="7521" y="17965"/>
                  <a:pt x="7692" y="17965"/>
                </a:cubicBezTo>
                <a:cubicBezTo>
                  <a:pt x="7885" y="17965"/>
                  <a:pt x="7956" y="18198"/>
                  <a:pt x="7959" y="18848"/>
                </a:cubicBezTo>
                <a:cubicBezTo>
                  <a:pt x="7961" y="19168"/>
                  <a:pt x="7976" y="19487"/>
                  <a:pt x="7992" y="19556"/>
                </a:cubicBezTo>
                <a:cubicBezTo>
                  <a:pt x="8008" y="19625"/>
                  <a:pt x="8012" y="19756"/>
                  <a:pt x="7999" y="19845"/>
                </a:cubicBezTo>
                <a:cubicBezTo>
                  <a:pt x="7972" y="20027"/>
                  <a:pt x="8044" y="20196"/>
                  <a:pt x="8081" y="20038"/>
                </a:cubicBezTo>
                <a:cubicBezTo>
                  <a:pt x="8095" y="19977"/>
                  <a:pt x="8153" y="19972"/>
                  <a:pt x="8223" y="20025"/>
                </a:cubicBezTo>
                <a:cubicBezTo>
                  <a:pt x="8289" y="20075"/>
                  <a:pt x="8352" y="20089"/>
                  <a:pt x="8365" y="20055"/>
                </a:cubicBezTo>
                <a:cubicBezTo>
                  <a:pt x="8377" y="20022"/>
                  <a:pt x="8446" y="19983"/>
                  <a:pt x="8516" y="19969"/>
                </a:cubicBezTo>
                <a:cubicBezTo>
                  <a:pt x="8613" y="19949"/>
                  <a:pt x="8650" y="19993"/>
                  <a:pt x="8665" y="20148"/>
                </a:cubicBezTo>
                <a:cubicBezTo>
                  <a:pt x="8689" y="20393"/>
                  <a:pt x="8694" y="20395"/>
                  <a:pt x="8809" y="20206"/>
                </a:cubicBezTo>
                <a:cubicBezTo>
                  <a:pt x="8914" y="20036"/>
                  <a:pt x="9134" y="20045"/>
                  <a:pt x="9156" y="20220"/>
                </a:cubicBezTo>
                <a:cubicBezTo>
                  <a:pt x="9162" y="20204"/>
                  <a:pt x="9172" y="20190"/>
                  <a:pt x="9186" y="20176"/>
                </a:cubicBezTo>
                <a:cubicBezTo>
                  <a:pt x="9220" y="20141"/>
                  <a:pt x="9274" y="20169"/>
                  <a:pt x="9306" y="20238"/>
                </a:cubicBezTo>
                <a:cubicBezTo>
                  <a:pt x="9347" y="20328"/>
                  <a:pt x="9370" y="20331"/>
                  <a:pt x="9390" y="20245"/>
                </a:cubicBezTo>
                <a:cubicBezTo>
                  <a:pt x="9410" y="20160"/>
                  <a:pt x="9434" y="20161"/>
                  <a:pt x="9476" y="20252"/>
                </a:cubicBezTo>
                <a:cubicBezTo>
                  <a:pt x="9480" y="20261"/>
                  <a:pt x="9482" y="20261"/>
                  <a:pt x="9486" y="20268"/>
                </a:cubicBezTo>
                <a:cubicBezTo>
                  <a:pt x="9489" y="20268"/>
                  <a:pt x="9490" y="20265"/>
                  <a:pt x="9493" y="20266"/>
                </a:cubicBezTo>
                <a:cubicBezTo>
                  <a:pt x="9503" y="20270"/>
                  <a:pt x="9514" y="20294"/>
                  <a:pt x="9526" y="20312"/>
                </a:cubicBezTo>
                <a:cubicBezTo>
                  <a:pt x="9530" y="20309"/>
                  <a:pt x="9534" y="20302"/>
                  <a:pt x="9534" y="20286"/>
                </a:cubicBezTo>
                <a:cubicBezTo>
                  <a:pt x="9535" y="20234"/>
                  <a:pt x="9573" y="20312"/>
                  <a:pt x="9620" y="20461"/>
                </a:cubicBezTo>
                <a:cubicBezTo>
                  <a:pt x="9666" y="20610"/>
                  <a:pt x="9693" y="20676"/>
                  <a:pt x="9680" y="20606"/>
                </a:cubicBezTo>
                <a:cubicBezTo>
                  <a:pt x="9666" y="20537"/>
                  <a:pt x="9672" y="20364"/>
                  <a:pt x="9692" y="20222"/>
                </a:cubicBezTo>
                <a:cubicBezTo>
                  <a:pt x="9720" y="20025"/>
                  <a:pt x="9757" y="19967"/>
                  <a:pt x="9846" y="19981"/>
                </a:cubicBezTo>
                <a:cubicBezTo>
                  <a:pt x="9998" y="20005"/>
                  <a:pt x="9994" y="19989"/>
                  <a:pt x="9920" y="20288"/>
                </a:cubicBezTo>
                <a:cubicBezTo>
                  <a:pt x="9881" y="20447"/>
                  <a:pt x="9866" y="20652"/>
                  <a:pt x="9882" y="20819"/>
                </a:cubicBezTo>
                <a:cubicBezTo>
                  <a:pt x="9896" y="20968"/>
                  <a:pt x="9889" y="21120"/>
                  <a:pt x="9866" y="21157"/>
                </a:cubicBezTo>
                <a:cubicBezTo>
                  <a:pt x="9837" y="21204"/>
                  <a:pt x="9838" y="21333"/>
                  <a:pt x="9868" y="21557"/>
                </a:cubicBezTo>
                <a:cubicBezTo>
                  <a:pt x="9870" y="21575"/>
                  <a:pt x="9869" y="21584"/>
                  <a:pt x="9871" y="21600"/>
                </a:cubicBezTo>
                <a:lnTo>
                  <a:pt x="12116" y="21600"/>
                </a:lnTo>
                <a:cubicBezTo>
                  <a:pt x="12108" y="21537"/>
                  <a:pt x="12099" y="21496"/>
                  <a:pt x="12091" y="21405"/>
                </a:cubicBezTo>
                <a:cubicBezTo>
                  <a:pt x="12070" y="21169"/>
                  <a:pt x="12043" y="21108"/>
                  <a:pt x="11973" y="21134"/>
                </a:cubicBezTo>
                <a:cubicBezTo>
                  <a:pt x="11904" y="21159"/>
                  <a:pt x="11879" y="21106"/>
                  <a:pt x="11868" y="20911"/>
                </a:cubicBezTo>
                <a:cubicBezTo>
                  <a:pt x="11851" y="20575"/>
                  <a:pt x="11920" y="20384"/>
                  <a:pt x="11998" y="20555"/>
                </a:cubicBezTo>
                <a:cubicBezTo>
                  <a:pt x="12043" y="20654"/>
                  <a:pt x="12067" y="20645"/>
                  <a:pt x="12107" y="20516"/>
                </a:cubicBezTo>
                <a:cubicBezTo>
                  <a:pt x="12127" y="20452"/>
                  <a:pt x="12143" y="20417"/>
                  <a:pt x="12160" y="20412"/>
                </a:cubicBezTo>
                <a:cubicBezTo>
                  <a:pt x="12177" y="20406"/>
                  <a:pt x="12194" y="20429"/>
                  <a:pt x="12216" y="20479"/>
                </a:cubicBezTo>
                <a:cubicBezTo>
                  <a:pt x="12259" y="20573"/>
                  <a:pt x="12268" y="20748"/>
                  <a:pt x="12248" y="21157"/>
                </a:cubicBezTo>
                <a:cubicBezTo>
                  <a:pt x="12240" y="21347"/>
                  <a:pt x="12229" y="21488"/>
                  <a:pt x="12218" y="21600"/>
                </a:cubicBezTo>
                <a:lnTo>
                  <a:pt x="12524" y="21600"/>
                </a:lnTo>
                <a:cubicBezTo>
                  <a:pt x="12525" y="21537"/>
                  <a:pt x="12523" y="21502"/>
                  <a:pt x="12525" y="21430"/>
                </a:cubicBezTo>
                <a:cubicBezTo>
                  <a:pt x="12536" y="21018"/>
                  <a:pt x="12527" y="20646"/>
                  <a:pt x="12505" y="20587"/>
                </a:cubicBezTo>
                <a:cubicBezTo>
                  <a:pt x="12452" y="20445"/>
                  <a:pt x="12504" y="20240"/>
                  <a:pt x="12575" y="20312"/>
                </a:cubicBezTo>
                <a:cubicBezTo>
                  <a:pt x="12606" y="20344"/>
                  <a:pt x="12668" y="20319"/>
                  <a:pt x="12711" y="20257"/>
                </a:cubicBezTo>
                <a:cubicBezTo>
                  <a:pt x="12742" y="20214"/>
                  <a:pt x="12772" y="20197"/>
                  <a:pt x="12799" y="20203"/>
                </a:cubicBezTo>
                <a:cubicBezTo>
                  <a:pt x="12881" y="20218"/>
                  <a:pt x="12935" y="20424"/>
                  <a:pt x="12887" y="20659"/>
                </a:cubicBezTo>
                <a:cubicBezTo>
                  <a:pt x="12861" y="20790"/>
                  <a:pt x="12799" y="20897"/>
                  <a:pt x="12749" y="20899"/>
                </a:cubicBezTo>
                <a:cubicBezTo>
                  <a:pt x="12712" y="20900"/>
                  <a:pt x="12696" y="20905"/>
                  <a:pt x="12691" y="20918"/>
                </a:cubicBezTo>
                <a:cubicBezTo>
                  <a:pt x="12691" y="20923"/>
                  <a:pt x="12690" y="20928"/>
                  <a:pt x="12691" y="20932"/>
                </a:cubicBezTo>
                <a:cubicBezTo>
                  <a:pt x="12693" y="20949"/>
                  <a:pt x="12703" y="20972"/>
                  <a:pt x="12733" y="21017"/>
                </a:cubicBezTo>
                <a:cubicBezTo>
                  <a:pt x="12790" y="21105"/>
                  <a:pt x="12795" y="21164"/>
                  <a:pt x="12759" y="21279"/>
                </a:cubicBezTo>
                <a:cubicBezTo>
                  <a:pt x="12733" y="21363"/>
                  <a:pt x="12727" y="21491"/>
                  <a:pt x="12746" y="21570"/>
                </a:cubicBezTo>
                <a:cubicBezTo>
                  <a:pt x="12748" y="21577"/>
                  <a:pt x="12748" y="21591"/>
                  <a:pt x="12750" y="21600"/>
                </a:cubicBezTo>
                <a:lnTo>
                  <a:pt x="13483" y="21600"/>
                </a:lnTo>
                <a:cubicBezTo>
                  <a:pt x="13475" y="21558"/>
                  <a:pt x="13470" y="21513"/>
                  <a:pt x="13473" y="21467"/>
                </a:cubicBezTo>
                <a:cubicBezTo>
                  <a:pt x="13480" y="21324"/>
                  <a:pt x="13508" y="21253"/>
                  <a:pt x="13551" y="21256"/>
                </a:cubicBezTo>
                <a:cubicBezTo>
                  <a:pt x="13594" y="21259"/>
                  <a:pt x="13652" y="21335"/>
                  <a:pt x="13721" y="21483"/>
                </a:cubicBezTo>
                <a:cubicBezTo>
                  <a:pt x="13741" y="21527"/>
                  <a:pt x="13757" y="21565"/>
                  <a:pt x="13771" y="21600"/>
                </a:cubicBezTo>
                <a:lnTo>
                  <a:pt x="14979" y="21600"/>
                </a:lnTo>
                <a:cubicBezTo>
                  <a:pt x="14984" y="21526"/>
                  <a:pt x="14989" y="21433"/>
                  <a:pt x="14995" y="21407"/>
                </a:cubicBezTo>
                <a:cubicBezTo>
                  <a:pt x="15005" y="21363"/>
                  <a:pt x="15018" y="21351"/>
                  <a:pt x="15032" y="21363"/>
                </a:cubicBezTo>
                <a:cubicBezTo>
                  <a:pt x="15057" y="21383"/>
                  <a:pt x="15083" y="21481"/>
                  <a:pt x="15099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145" y="20280"/>
                </a:moveTo>
                <a:cubicBezTo>
                  <a:pt x="9118" y="20411"/>
                  <a:pt x="8999" y="20639"/>
                  <a:pt x="8971" y="20589"/>
                </a:cubicBezTo>
                <a:cubicBezTo>
                  <a:pt x="8957" y="20562"/>
                  <a:pt x="8962" y="20703"/>
                  <a:pt x="8985" y="20954"/>
                </a:cubicBezTo>
                <a:cubicBezTo>
                  <a:pt x="8997" y="21075"/>
                  <a:pt x="8979" y="21316"/>
                  <a:pt x="8945" y="21490"/>
                </a:cubicBezTo>
                <a:cubicBezTo>
                  <a:pt x="8936" y="21535"/>
                  <a:pt x="8936" y="21562"/>
                  <a:pt x="8930" y="21600"/>
                </a:cubicBezTo>
                <a:lnTo>
                  <a:pt x="9302" y="21600"/>
                </a:lnTo>
                <a:cubicBezTo>
                  <a:pt x="9310" y="21544"/>
                  <a:pt x="9284" y="21476"/>
                  <a:pt x="9209" y="21334"/>
                </a:cubicBezTo>
                <a:cubicBezTo>
                  <a:pt x="9084" y="21098"/>
                  <a:pt x="9081" y="21081"/>
                  <a:pt x="9151" y="20877"/>
                </a:cubicBezTo>
                <a:cubicBezTo>
                  <a:pt x="9210" y="20703"/>
                  <a:pt x="9214" y="20631"/>
                  <a:pt x="9173" y="20454"/>
                </a:cubicBezTo>
                <a:cubicBezTo>
                  <a:pt x="9154" y="20373"/>
                  <a:pt x="9145" y="20321"/>
                  <a:pt x="9145" y="20280"/>
                </a:cubicBezTo>
                <a:close/>
                <a:moveTo>
                  <a:pt x="14993" y="20730"/>
                </a:moveTo>
                <a:cubicBezTo>
                  <a:pt x="15014" y="20728"/>
                  <a:pt x="15025" y="20778"/>
                  <a:pt x="15045" y="20881"/>
                </a:cubicBezTo>
                <a:cubicBezTo>
                  <a:pt x="15080" y="21052"/>
                  <a:pt x="15070" y="21123"/>
                  <a:pt x="14988" y="21265"/>
                </a:cubicBezTo>
                <a:cubicBezTo>
                  <a:pt x="14867" y="21476"/>
                  <a:pt x="14866" y="21476"/>
                  <a:pt x="14807" y="21286"/>
                </a:cubicBezTo>
                <a:cubicBezTo>
                  <a:pt x="14769" y="21165"/>
                  <a:pt x="14784" y="21088"/>
                  <a:pt x="14881" y="20904"/>
                </a:cubicBezTo>
                <a:cubicBezTo>
                  <a:pt x="14941" y="20791"/>
                  <a:pt x="14972" y="20733"/>
                  <a:pt x="14993" y="20730"/>
                </a:cubicBezTo>
                <a:close/>
                <a:moveTo>
                  <a:pt x="8237" y="20938"/>
                </a:moveTo>
                <a:cubicBezTo>
                  <a:pt x="8233" y="20949"/>
                  <a:pt x="8230" y="20986"/>
                  <a:pt x="8229" y="21049"/>
                </a:cubicBezTo>
                <a:cubicBezTo>
                  <a:pt x="8227" y="21164"/>
                  <a:pt x="8237" y="21229"/>
                  <a:pt x="8251" y="21193"/>
                </a:cubicBezTo>
                <a:cubicBezTo>
                  <a:pt x="8264" y="21157"/>
                  <a:pt x="8265" y="21062"/>
                  <a:pt x="8253" y="20984"/>
                </a:cubicBezTo>
                <a:cubicBezTo>
                  <a:pt x="8247" y="20940"/>
                  <a:pt x="8242" y="20926"/>
                  <a:pt x="8237" y="20938"/>
                </a:cubicBezTo>
                <a:close/>
                <a:moveTo>
                  <a:pt x="7981" y="21439"/>
                </a:moveTo>
                <a:cubicBezTo>
                  <a:pt x="7969" y="21439"/>
                  <a:pt x="7959" y="21506"/>
                  <a:pt x="7949" y="21600"/>
                </a:cubicBezTo>
                <a:lnTo>
                  <a:pt x="8013" y="21600"/>
                </a:lnTo>
                <a:cubicBezTo>
                  <a:pt x="8003" y="21506"/>
                  <a:pt x="7992" y="21439"/>
                  <a:pt x="7981" y="21439"/>
                </a:cubicBezTo>
                <a:close/>
                <a:moveTo>
                  <a:pt x="8334" y="21531"/>
                </a:moveTo>
                <a:cubicBezTo>
                  <a:pt x="8328" y="21540"/>
                  <a:pt x="8323" y="21571"/>
                  <a:pt x="8317" y="21600"/>
                </a:cubicBezTo>
                <a:lnTo>
                  <a:pt x="8393" y="21600"/>
                </a:lnTo>
                <a:cubicBezTo>
                  <a:pt x="8366" y="21544"/>
                  <a:pt x="8347" y="21510"/>
                  <a:pt x="8334" y="2153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5.3.1.2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使用磁盘链接表的分配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8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059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061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063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064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065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066" name="使用磁盘链接表分配"/>
          <p:cNvSpPr/>
          <p:nvPr/>
        </p:nvSpPr>
        <p:spPr>
          <a:xfrm>
            <a:off x="705995" y="2831337"/>
            <a:ext cx="584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使用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磁盘链接表</a:t>
            </a:r>
            <a:r>
              <a:t>分配</a:t>
            </a:r>
          </a:p>
        </p:txBody>
      </p:sp>
      <p:sp>
        <p:nvSpPr>
          <p:cNvPr id="1067" name="为每个文件构造簇的链接表，每个簇开始的几个字节用于存放下一个簇的簇号，簇的其他部分存放数据，每个文件可以存放在不连续的簇中。"/>
          <p:cNvSpPr/>
          <p:nvPr/>
        </p:nvSpPr>
        <p:spPr>
          <a:xfrm>
            <a:off x="7229823" y="2326417"/>
            <a:ext cx="14986418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110000"/>
              </a:lnSpc>
              <a:defRPr sz="4600"/>
            </a:pPr>
            <a:r>
              <a:t>为每个文件构造簇的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链接表</a:t>
            </a:r>
            <a:r>
              <a:t>，每个簇开始的几个字节用于存放下一个簇的簇号，簇的其他部分存放数据，每个文件可以存放在不连续的簇中。</a:t>
            </a:r>
          </a:p>
        </p:txBody>
      </p:sp>
      <p:pic>
        <p:nvPicPr>
          <p:cNvPr id="1068" name="WechatIMG4.jpeg" descr="WechatIMG4.jpeg"/>
          <p:cNvPicPr>
            <a:picLocks noChangeAspect="1"/>
          </p:cNvPicPr>
          <p:nvPr/>
        </p:nvPicPr>
        <p:blipFill>
          <a:blip r:embed="rId5">
            <a:extLst/>
          </a:blip>
          <a:srcRect l="14847" t="39268" r="14846" b="25444"/>
          <a:stretch>
            <a:fillRect/>
          </a:stretch>
        </p:blipFill>
        <p:spPr>
          <a:xfrm>
            <a:off x="8488846" y="5779389"/>
            <a:ext cx="12857561" cy="4839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7693" y="21600"/>
                </a:lnTo>
                <a:cubicBezTo>
                  <a:pt x="7688" y="21409"/>
                  <a:pt x="7672" y="21360"/>
                  <a:pt x="7633" y="21400"/>
                </a:cubicBezTo>
                <a:cubicBezTo>
                  <a:pt x="7599" y="21435"/>
                  <a:pt x="7549" y="21413"/>
                  <a:pt x="7521" y="21352"/>
                </a:cubicBezTo>
                <a:cubicBezTo>
                  <a:pt x="7493" y="21291"/>
                  <a:pt x="7405" y="21197"/>
                  <a:pt x="7327" y="21143"/>
                </a:cubicBezTo>
                <a:cubicBezTo>
                  <a:pt x="7204" y="21060"/>
                  <a:pt x="7182" y="20995"/>
                  <a:pt x="7171" y="20693"/>
                </a:cubicBezTo>
                <a:cubicBezTo>
                  <a:pt x="7154" y="20224"/>
                  <a:pt x="7223" y="20027"/>
                  <a:pt x="7405" y="20027"/>
                </a:cubicBezTo>
                <a:cubicBezTo>
                  <a:pt x="7488" y="20027"/>
                  <a:pt x="7575" y="19977"/>
                  <a:pt x="7598" y="19916"/>
                </a:cubicBezTo>
                <a:cubicBezTo>
                  <a:pt x="7627" y="19839"/>
                  <a:pt x="7675" y="19837"/>
                  <a:pt x="7749" y="19912"/>
                </a:cubicBezTo>
                <a:cubicBezTo>
                  <a:pt x="7873" y="20037"/>
                  <a:pt x="7887" y="19968"/>
                  <a:pt x="7793" y="19691"/>
                </a:cubicBezTo>
                <a:cubicBezTo>
                  <a:pt x="7738" y="19530"/>
                  <a:pt x="7735" y="19436"/>
                  <a:pt x="7775" y="19113"/>
                </a:cubicBezTo>
                <a:cubicBezTo>
                  <a:pt x="7823" y="18732"/>
                  <a:pt x="7807" y="18507"/>
                  <a:pt x="7733" y="18507"/>
                </a:cubicBezTo>
                <a:cubicBezTo>
                  <a:pt x="7712" y="18507"/>
                  <a:pt x="7695" y="18602"/>
                  <a:pt x="7695" y="18718"/>
                </a:cubicBezTo>
                <a:cubicBezTo>
                  <a:pt x="7695" y="19101"/>
                  <a:pt x="7612" y="19073"/>
                  <a:pt x="7549" y="18669"/>
                </a:cubicBezTo>
                <a:cubicBezTo>
                  <a:pt x="7474" y="18195"/>
                  <a:pt x="7521" y="17965"/>
                  <a:pt x="7692" y="17965"/>
                </a:cubicBezTo>
                <a:cubicBezTo>
                  <a:pt x="7885" y="17965"/>
                  <a:pt x="7956" y="18198"/>
                  <a:pt x="7959" y="18848"/>
                </a:cubicBezTo>
                <a:cubicBezTo>
                  <a:pt x="7961" y="19168"/>
                  <a:pt x="7976" y="19487"/>
                  <a:pt x="7992" y="19556"/>
                </a:cubicBezTo>
                <a:cubicBezTo>
                  <a:pt x="8008" y="19625"/>
                  <a:pt x="8012" y="19756"/>
                  <a:pt x="7999" y="19845"/>
                </a:cubicBezTo>
                <a:cubicBezTo>
                  <a:pt x="7972" y="20027"/>
                  <a:pt x="8044" y="20196"/>
                  <a:pt x="8081" y="20038"/>
                </a:cubicBezTo>
                <a:cubicBezTo>
                  <a:pt x="8095" y="19977"/>
                  <a:pt x="8153" y="19972"/>
                  <a:pt x="8223" y="20025"/>
                </a:cubicBezTo>
                <a:cubicBezTo>
                  <a:pt x="8289" y="20075"/>
                  <a:pt x="8352" y="20089"/>
                  <a:pt x="8365" y="20055"/>
                </a:cubicBezTo>
                <a:cubicBezTo>
                  <a:pt x="8377" y="20022"/>
                  <a:pt x="8446" y="19983"/>
                  <a:pt x="8516" y="19969"/>
                </a:cubicBezTo>
                <a:cubicBezTo>
                  <a:pt x="8613" y="19949"/>
                  <a:pt x="8650" y="19993"/>
                  <a:pt x="8665" y="20148"/>
                </a:cubicBezTo>
                <a:cubicBezTo>
                  <a:pt x="8689" y="20393"/>
                  <a:pt x="8694" y="20395"/>
                  <a:pt x="8809" y="20206"/>
                </a:cubicBezTo>
                <a:cubicBezTo>
                  <a:pt x="8914" y="20036"/>
                  <a:pt x="9134" y="20045"/>
                  <a:pt x="9156" y="20220"/>
                </a:cubicBezTo>
                <a:cubicBezTo>
                  <a:pt x="9162" y="20204"/>
                  <a:pt x="9172" y="20190"/>
                  <a:pt x="9186" y="20176"/>
                </a:cubicBezTo>
                <a:cubicBezTo>
                  <a:pt x="9220" y="20141"/>
                  <a:pt x="9274" y="20169"/>
                  <a:pt x="9306" y="20238"/>
                </a:cubicBezTo>
                <a:cubicBezTo>
                  <a:pt x="9347" y="20328"/>
                  <a:pt x="9370" y="20331"/>
                  <a:pt x="9390" y="20245"/>
                </a:cubicBezTo>
                <a:cubicBezTo>
                  <a:pt x="9410" y="20160"/>
                  <a:pt x="9434" y="20161"/>
                  <a:pt x="9476" y="20252"/>
                </a:cubicBezTo>
                <a:cubicBezTo>
                  <a:pt x="9480" y="20261"/>
                  <a:pt x="9482" y="20261"/>
                  <a:pt x="9486" y="20268"/>
                </a:cubicBezTo>
                <a:cubicBezTo>
                  <a:pt x="9489" y="20268"/>
                  <a:pt x="9490" y="20265"/>
                  <a:pt x="9493" y="20266"/>
                </a:cubicBezTo>
                <a:cubicBezTo>
                  <a:pt x="9503" y="20270"/>
                  <a:pt x="9514" y="20294"/>
                  <a:pt x="9526" y="20312"/>
                </a:cubicBezTo>
                <a:cubicBezTo>
                  <a:pt x="9530" y="20309"/>
                  <a:pt x="9534" y="20302"/>
                  <a:pt x="9534" y="20286"/>
                </a:cubicBezTo>
                <a:cubicBezTo>
                  <a:pt x="9535" y="20234"/>
                  <a:pt x="9573" y="20312"/>
                  <a:pt x="9620" y="20461"/>
                </a:cubicBezTo>
                <a:cubicBezTo>
                  <a:pt x="9666" y="20610"/>
                  <a:pt x="9693" y="20676"/>
                  <a:pt x="9680" y="20606"/>
                </a:cubicBezTo>
                <a:cubicBezTo>
                  <a:pt x="9666" y="20537"/>
                  <a:pt x="9672" y="20364"/>
                  <a:pt x="9692" y="20222"/>
                </a:cubicBezTo>
                <a:cubicBezTo>
                  <a:pt x="9720" y="20025"/>
                  <a:pt x="9757" y="19967"/>
                  <a:pt x="9846" y="19981"/>
                </a:cubicBezTo>
                <a:cubicBezTo>
                  <a:pt x="9998" y="20005"/>
                  <a:pt x="9994" y="19989"/>
                  <a:pt x="9920" y="20288"/>
                </a:cubicBezTo>
                <a:cubicBezTo>
                  <a:pt x="9881" y="20447"/>
                  <a:pt x="9866" y="20652"/>
                  <a:pt x="9882" y="20819"/>
                </a:cubicBezTo>
                <a:cubicBezTo>
                  <a:pt x="9896" y="20968"/>
                  <a:pt x="9889" y="21120"/>
                  <a:pt x="9866" y="21157"/>
                </a:cubicBezTo>
                <a:cubicBezTo>
                  <a:pt x="9837" y="21204"/>
                  <a:pt x="9838" y="21333"/>
                  <a:pt x="9868" y="21557"/>
                </a:cubicBezTo>
                <a:cubicBezTo>
                  <a:pt x="9870" y="21575"/>
                  <a:pt x="9869" y="21584"/>
                  <a:pt x="9871" y="21600"/>
                </a:cubicBezTo>
                <a:lnTo>
                  <a:pt x="12116" y="21600"/>
                </a:lnTo>
                <a:cubicBezTo>
                  <a:pt x="12108" y="21537"/>
                  <a:pt x="12099" y="21496"/>
                  <a:pt x="12091" y="21405"/>
                </a:cubicBezTo>
                <a:cubicBezTo>
                  <a:pt x="12070" y="21169"/>
                  <a:pt x="12043" y="21108"/>
                  <a:pt x="11973" y="21134"/>
                </a:cubicBezTo>
                <a:cubicBezTo>
                  <a:pt x="11904" y="21159"/>
                  <a:pt x="11879" y="21106"/>
                  <a:pt x="11868" y="20911"/>
                </a:cubicBezTo>
                <a:cubicBezTo>
                  <a:pt x="11851" y="20575"/>
                  <a:pt x="11920" y="20384"/>
                  <a:pt x="11998" y="20555"/>
                </a:cubicBezTo>
                <a:cubicBezTo>
                  <a:pt x="12043" y="20654"/>
                  <a:pt x="12067" y="20645"/>
                  <a:pt x="12107" y="20516"/>
                </a:cubicBezTo>
                <a:cubicBezTo>
                  <a:pt x="12127" y="20452"/>
                  <a:pt x="12143" y="20417"/>
                  <a:pt x="12160" y="20412"/>
                </a:cubicBezTo>
                <a:cubicBezTo>
                  <a:pt x="12177" y="20406"/>
                  <a:pt x="12194" y="20429"/>
                  <a:pt x="12216" y="20479"/>
                </a:cubicBezTo>
                <a:cubicBezTo>
                  <a:pt x="12259" y="20573"/>
                  <a:pt x="12268" y="20748"/>
                  <a:pt x="12248" y="21157"/>
                </a:cubicBezTo>
                <a:cubicBezTo>
                  <a:pt x="12240" y="21347"/>
                  <a:pt x="12229" y="21488"/>
                  <a:pt x="12218" y="21600"/>
                </a:cubicBezTo>
                <a:lnTo>
                  <a:pt x="12524" y="21600"/>
                </a:lnTo>
                <a:cubicBezTo>
                  <a:pt x="12525" y="21537"/>
                  <a:pt x="12523" y="21502"/>
                  <a:pt x="12525" y="21430"/>
                </a:cubicBezTo>
                <a:cubicBezTo>
                  <a:pt x="12536" y="21018"/>
                  <a:pt x="12527" y="20646"/>
                  <a:pt x="12505" y="20587"/>
                </a:cubicBezTo>
                <a:cubicBezTo>
                  <a:pt x="12452" y="20445"/>
                  <a:pt x="12504" y="20240"/>
                  <a:pt x="12575" y="20312"/>
                </a:cubicBezTo>
                <a:cubicBezTo>
                  <a:pt x="12606" y="20344"/>
                  <a:pt x="12668" y="20319"/>
                  <a:pt x="12711" y="20257"/>
                </a:cubicBezTo>
                <a:cubicBezTo>
                  <a:pt x="12742" y="20214"/>
                  <a:pt x="12772" y="20197"/>
                  <a:pt x="12799" y="20203"/>
                </a:cubicBezTo>
                <a:cubicBezTo>
                  <a:pt x="12881" y="20218"/>
                  <a:pt x="12935" y="20424"/>
                  <a:pt x="12887" y="20659"/>
                </a:cubicBezTo>
                <a:cubicBezTo>
                  <a:pt x="12861" y="20790"/>
                  <a:pt x="12799" y="20897"/>
                  <a:pt x="12749" y="20899"/>
                </a:cubicBezTo>
                <a:cubicBezTo>
                  <a:pt x="12712" y="20900"/>
                  <a:pt x="12696" y="20905"/>
                  <a:pt x="12691" y="20918"/>
                </a:cubicBezTo>
                <a:cubicBezTo>
                  <a:pt x="12691" y="20923"/>
                  <a:pt x="12690" y="20928"/>
                  <a:pt x="12691" y="20932"/>
                </a:cubicBezTo>
                <a:cubicBezTo>
                  <a:pt x="12693" y="20949"/>
                  <a:pt x="12703" y="20972"/>
                  <a:pt x="12733" y="21017"/>
                </a:cubicBezTo>
                <a:cubicBezTo>
                  <a:pt x="12790" y="21105"/>
                  <a:pt x="12795" y="21164"/>
                  <a:pt x="12759" y="21279"/>
                </a:cubicBezTo>
                <a:cubicBezTo>
                  <a:pt x="12733" y="21363"/>
                  <a:pt x="12727" y="21491"/>
                  <a:pt x="12746" y="21570"/>
                </a:cubicBezTo>
                <a:cubicBezTo>
                  <a:pt x="12748" y="21577"/>
                  <a:pt x="12748" y="21591"/>
                  <a:pt x="12750" y="21600"/>
                </a:cubicBezTo>
                <a:lnTo>
                  <a:pt x="13483" y="21600"/>
                </a:lnTo>
                <a:cubicBezTo>
                  <a:pt x="13475" y="21558"/>
                  <a:pt x="13470" y="21513"/>
                  <a:pt x="13473" y="21467"/>
                </a:cubicBezTo>
                <a:cubicBezTo>
                  <a:pt x="13480" y="21324"/>
                  <a:pt x="13508" y="21253"/>
                  <a:pt x="13551" y="21256"/>
                </a:cubicBezTo>
                <a:cubicBezTo>
                  <a:pt x="13594" y="21259"/>
                  <a:pt x="13652" y="21335"/>
                  <a:pt x="13721" y="21483"/>
                </a:cubicBezTo>
                <a:cubicBezTo>
                  <a:pt x="13741" y="21527"/>
                  <a:pt x="13757" y="21565"/>
                  <a:pt x="13771" y="21600"/>
                </a:cubicBezTo>
                <a:lnTo>
                  <a:pt x="14979" y="21600"/>
                </a:lnTo>
                <a:cubicBezTo>
                  <a:pt x="14984" y="21526"/>
                  <a:pt x="14989" y="21433"/>
                  <a:pt x="14995" y="21407"/>
                </a:cubicBezTo>
                <a:cubicBezTo>
                  <a:pt x="15005" y="21363"/>
                  <a:pt x="15018" y="21351"/>
                  <a:pt x="15032" y="21363"/>
                </a:cubicBezTo>
                <a:cubicBezTo>
                  <a:pt x="15057" y="21383"/>
                  <a:pt x="15083" y="21481"/>
                  <a:pt x="15099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145" y="20280"/>
                </a:moveTo>
                <a:cubicBezTo>
                  <a:pt x="9118" y="20411"/>
                  <a:pt x="8999" y="20639"/>
                  <a:pt x="8971" y="20589"/>
                </a:cubicBezTo>
                <a:cubicBezTo>
                  <a:pt x="8957" y="20562"/>
                  <a:pt x="8962" y="20703"/>
                  <a:pt x="8985" y="20954"/>
                </a:cubicBezTo>
                <a:cubicBezTo>
                  <a:pt x="8997" y="21075"/>
                  <a:pt x="8979" y="21316"/>
                  <a:pt x="8945" y="21490"/>
                </a:cubicBezTo>
                <a:cubicBezTo>
                  <a:pt x="8936" y="21535"/>
                  <a:pt x="8936" y="21562"/>
                  <a:pt x="8930" y="21600"/>
                </a:cubicBezTo>
                <a:lnTo>
                  <a:pt x="9302" y="21600"/>
                </a:lnTo>
                <a:cubicBezTo>
                  <a:pt x="9310" y="21544"/>
                  <a:pt x="9284" y="21476"/>
                  <a:pt x="9209" y="21334"/>
                </a:cubicBezTo>
                <a:cubicBezTo>
                  <a:pt x="9084" y="21098"/>
                  <a:pt x="9081" y="21081"/>
                  <a:pt x="9151" y="20877"/>
                </a:cubicBezTo>
                <a:cubicBezTo>
                  <a:pt x="9210" y="20703"/>
                  <a:pt x="9214" y="20631"/>
                  <a:pt x="9173" y="20454"/>
                </a:cubicBezTo>
                <a:cubicBezTo>
                  <a:pt x="9154" y="20373"/>
                  <a:pt x="9145" y="20321"/>
                  <a:pt x="9145" y="20280"/>
                </a:cubicBezTo>
                <a:close/>
                <a:moveTo>
                  <a:pt x="14993" y="20730"/>
                </a:moveTo>
                <a:cubicBezTo>
                  <a:pt x="15014" y="20728"/>
                  <a:pt x="15025" y="20778"/>
                  <a:pt x="15045" y="20881"/>
                </a:cubicBezTo>
                <a:cubicBezTo>
                  <a:pt x="15080" y="21052"/>
                  <a:pt x="15070" y="21123"/>
                  <a:pt x="14988" y="21265"/>
                </a:cubicBezTo>
                <a:cubicBezTo>
                  <a:pt x="14867" y="21476"/>
                  <a:pt x="14866" y="21476"/>
                  <a:pt x="14807" y="21286"/>
                </a:cubicBezTo>
                <a:cubicBezTo>
                  <a:pt x="14769" y="21165"/>
                  <a:pt x="14784" y="21088"/>
                  <a:pt x="14881" y="20904"/>
                </a:cubicBezTo>
                <a:cubicBezTo>
                  <a:pt x="14941" y="20791"/>
                  <a:pt x="14972" y="20733"/>
                  <a:pt x="14993" y="20730"/>
                </a:cubicBezTo>
                <a:close/>
                <a:moveTo>
                  <a:pt x="8237" y="20938"/>
                </a:moveTo>
                <a:cubicBezTo>
                  <a:pt x="8233" y="20949"/>
                  <a:pt x="8230" y="20986"/>
                  <a:pt x="8229" y="21049"/>
                </a:cubicBezTo>
                <a:cubicBezTo>
                  <a:pt x="8227" y="21164"/>
                  <a:pt x="8237" y="21229"/>
                  <a:pt x="8251" y="21193"/>
                </a:cubicBezTo>
                <a:cubicBezTo>
                  <a:pt x="8264" y="21157"/>
                  <a:pt x="8265" y="21062"/>
                  <a:pt x="8253" y="20984"/>
                </a:cubicBezTo>
                <a:cubicBezTo>
                  <a:pt x="8247" y="20940"/>
                  <a:pt x="8242" y="20926"/>
                  <a:pt x="8237" y="20938"/>
                </a:cubicBezTo>
                <a:close/>
                <a:moveTo>
                  <a:pt x="7981" y="21439"/>
                </a:moveTo>
                <a:cubicBezTo>
                  <a:pt x="7969" y="21439"/>
                  <a:pt x="7959" y="21506"/>
                  <a:pt x="7949" y="21600"/>
                </a:cubicBezTo>
                <a:lnTo>
                  <a:pt x="8013" y="21600"/>
                </a:lnTo>
                <a:cubicBezTo>
                  <a:pt x="8003" y="21506"/>
                  <a:pt x="7992" y="21439"/>
                  <a:pt x="7981" y="21439"/>
                </a:cubicBezTo>
                <a:close/>
                <a:moveTo>
                  <a:pt x="8334" y="21531"/>
                </a:moveTo>
                <a:cubicBezTo>
                  <a:pt x="8328" y="21540"/>
                  <a:pt x="8323" y="21571"/>
                  <a:pt x="8317" y="21600"/>
                </a:cubicBezTo>
                <a:lnTo>
                  <a:pt x="8393" y="21600"/>
                </a:lnTo>
                <a:cubicBezTo>
                  <a:pt x="8366" y="21544"/>
                  <a:pt x="8347" y="21510"/>
                  <a:pt x="8334" y="2153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69" name="优点"/>
          <p:cNvSpPr/>
          <p:nvPr/>
        </p:nvSpPr>
        <p:spPr>
          <a:xfrm>
            <a:off x="736234" y="5426312"/>
            <a:ext cx="139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优点</a:t>
            </a:r>
          </a:p>
        </p:txBody>
      </p:sp>
      <p:sp>
        <p:nvSpPr>
          <p:cNvPr id="1070" name="充分利用每个簇，不会因为磁盘碎片而浪费空间，管理也比较简单。"/>
          <p:cNvSpPr/>
          <p:nvPr/>
        </p:nvSpPr>
        <p:spPr>
          <a:xfrm>
            <a:off x="729885" y="6857999"/>
            <a:ext cx="7197592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500"/>
            </a:pP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充分利用每个簇</a:t>
            </a:r>
            <a:r>
              <a:t>，不会因为磁盘碎片而浪费空间，管理也比较简单。</a:t>
            </a:r>
          </a:p>
        </p:txBody>
      </p:sp>
      <p:sp>
        <p:nvSpPr>
          <p:cNvPr id="16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5.3.1.2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使用磁盘链接表的分配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03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04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105" name="文件命名"/>
          <p:cNvSpPr/>
          <p:nvPr/>
        </p:nvSpPr>
        <p:spPr>
          <a:xfrm>
            <a:off x="657848" y="2435551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文件命名</a:t>
            </a:r>
          </a:p>
        </p:txBody>
      </p:sp>
      <p:sp>
        <p:nvSpPr>
          <p:cNvPr id="106" name="所有操作系统都允许用1～8个字母组成的字符串"/>
          <p:cNvSpPr/>
          <p:nvPr/>
        </p:nvSpPr>
        <p:spPr>
          <a:xfrm>
            <a:off x="6001332" y="2568901"/>
            <a:ext cx="1353312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所有操作系统都允许用</a:t>
            </a:r>
            <a:r>
              <a:rPr>
                <a:solidFill>
                  <a:schemeClr val="accent5"/>
                </a:solidFill>
              </a:rPr>
              <a:t>1～8个字母组成的字符串</a:t>
            </a:r>
          </a:p>
        </p:txBody>
      </p:sp>
      <p:pic>
        <p:nvPicPr>
          <p:cNvPr id="10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0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sp>
        <p:nvSpPr>
          <p:cNvPr id="111" name="多数操作系统都支持文件名用圆点隔开分为两部分，圆点后面的部分称为文件扩展名"/>
          <p:cNvSpPr/>
          <p:nvPr/>
        </p:nvSpPr>
        <p:spPr>
          <a:xfrm>
            <a:off x="733443" y="4061054"/>
            <a:ext cx="22669501" cy="970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多数操作系统都支持文件名用</a:t>
            </a:r>
            <a:r>
              <a:rPr u="sng"/>
              <a:t>圆点</a:t>
            </a:r>
            <a:r>
              <a:t>隔开分为两部分，圆点后面的部分称为</a:t>
            </a:r>
            <a:r>
              <a:rPr u="sng"/>
              <a:t>文件扩展名</a:t>
            </a:r>
          </a:p>
        </p:txBody>
      </p:sp>
      <p:sp>
        <p:nvSpPr>
          <p:cNvPr id="13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5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076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078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9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080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081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082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083" name="使用磁盘链接表分配"/>
          <p:cNvSpPr/>
          <p:nvPr/>
        </p:nvSpPr>
        <p:spPr>
          <a:xfrm>
            <a:off x="705995" y="2831337"/>
            <a:ext cx="584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使用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磁盘链接表</a:t>
            </a:r>
            <a:r>
              <a:t>分配</a:t>
            </a:r>
          </a:p>
        </p:txBody>
      </p:sp>
      <p:sp>
        <p:nvSpPr>
          <p:cNvPr id="1084" name="为每个文件构造簇的链接表，每个簇开始的几个字节用于存放下一个簇的簇号，簇的其他部分存放数据，每个文件可以存放在不连续的簇中。"/>
          <p:cNvSpPr/>
          <p:nvPr/>
        </p:nvSpPr>
        <p:spPr>
          <a:xfrm>
            <a:off x="7229823" y="2326417"/>
            <a:ext cx="14986418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110000"/>
              </a:lnSpc>
              <a:defRPr sz="4600"/>
            </a:pPr>
            <a:r>
              <a:t>为每个文件构造簇的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链接表</a:t>
            </a:r>
            <a:r>
              <a:t>，每个簇开始的几个字节用于存放下一个簇的簇号，簇的其他部分存放数据，每个文件可以存放在不连续的簇中。</a:t>
            </a:r>
          </a:p>
        </p:txBody>
      </p:sp>
      <p:pic>
        <p:nvPicPr>
          <p:cNvPr id="1085" name="WechatIMG4.jpeg" descr="WechatIMG4.jpeg"/>
          <p:cNvPicPr>
            <a:picLocks noChangeAspect="1"/>
          </p:cNvPicPr>
          <p:nvPr/>
        </p:nvPicPr>
        <p:blipFill>
          <a:blip r:embed="rId5">
            <a:extLst/>
          </a:blip>
          <a:srcRect l="14847" t="39268" r="14846" b="25444"/>
          <a:stretch>
            <a:fillRect/>
          </a:stretch>
        </p:blipFill>
        <p:spPr>
          <a:xfrm>
            <a:off x="8488846" y="5779389"/>
            <a:ext cx="12857561" cy="4839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7693" y="21600"/>
                </a:lnTo>
                <a:cubicBezTo>
                  <a:pt x="7688" y="21409"/>
                  <a:pt x="7672" y="21360"/>
                  <a:pt x="7633" y="21400"/>
                </a:cubicBezTo>
                <a:cubicBezTo>
                  <a:pt x="7599" y="21435"/>
                  <a:pt x="7549" y="21413"/>
                  <a:pt x="7521" y="21352"/>
                </a:cubicBezTo>
                <a:cubicBezTo>
                  <a:pt x="7493" y="21291"/>
                  <a:pt x="7405" y="21197"/>
                  <a:pt x="7327" y="21143"/>
                </a:cubicBezTo>
                <a:cubicBezTo>
                  <a:pt x="7204" y="21060"/>
                  <a:pt x="7182" y="20995"/>
                  <a:pt x="7171" y="20693"/>
                </a:cubicBezTo>
                <a:cubicBezTo>
                  <a:pt x="7154" y="20224"/>
                  <a:pt x="7223" y="20027"/>
                  <a:pt x="7405" y="20027"/>
                </a:cubicBezTo>
                <a:cubicBezTo>
                  <a:pt x="7488" y="20027"/>
                  <a:pt x="7575" y="19977"/>
                  <a:pt x="7598" y="19916"/>
                </a:cubicBezTo>
                <a:cubicBezTo>
                  <a:pt x="7627" y="19839"/>
                  <a:pt x="7675" y="19837"/>
                  <a:pt x="7749" y="19912"/>
                </a:cubicBezTo>
                <a:cubicBezTo>
                  <a:pt x="7873" y="20037"/>
                  <a:pt x="7887" y="19968"/>
                  <a:pt x="7793" y="19691"/>
                </a:cubicBezTo>
                <a:cubicBezTo>
                  <a:pt x="7738" y="19530"/>
                  <a:pt x="7735" y="19436"/>
                  <a:pt x="7775" y="19113"/>
                </a:cubicBezTo>
                <a:cubicBezTo>
                  <a:pt x="7823" y="18732"/>
                  <a:pt x="7807" y="18507"/>
                  <a:pt x="7733" y="18507"/>
                </a:cubicBezTo>
                <a:cubicBezTo>
                  <a:pt x="7712" y="18507"/>
                  <a:pt x="7695" y="18602"/>
                  <a:pt x="7695" y="18718"/>
                </a:cubicBezTo>
                <a:cubicBezTo>
                  <a:pt x="7695" y="19101"/>
                  <a:pt x="7612" y="19073"/>
                  <a:pt x="7549" y="18669"/>
                </a:cubicBezTo>
                <a:cubicBezTo>
                  <a:pt x="7474" y="18195"/>
                  <a:pt x="7521" y="17965"/>
                  <a:pt x="7692" y="17965"/>
                </a:cubicBezTo>
                <a:cubicBezTo>
                  <a:pt x="7885" y="17965"/>
                  <a:pt x="7956" y="18198"/>
                  <a:pt x="7959" y="18848"/>
                </a:cubicBezTo>
                <a:cubicBezTo>
                  <a:pt x="7961" y="19168"/>
                  <a:pt x="7976" y="19487"/>
                  <a:pt x="7992" y="19556"/>
                </a:cubicBezTo>
                <a:cubicBezTo>
                  <a:pt x="8008" y="19625"/>
                  <a:pt x="8012" y="19756"/>
                  <a:pt x="7999" y="19845"/>
                </a:cubicBezTo>
                <a:cubicBezTo>
                  <a:pt x="7972" y="20027"/>
                  <a:pt x="8044" y="20196"/>
                  <a:pt x="8081" y="20038"/>
                </a:cubicBezTo>
                <a:cubicBezTo>
                  <a:pt x="8095" y="19977"/>
                  <a:pt x="8153" y="19972"/>
                  <a:pt x="8223" y="20025"/>
                </a:cubicBezTo>
                <a:cubicBezTo>
                  <a:pt x="8289" y="20075"/>
                  <a:pt x="8352" y="20089"/>
                  <a:pt x="8365" y="20055"/>
                </a:cubicBezTo>
                <a:cubicBezTo>
                  <a:pt x="8377" y="20022"/>
                  <a:pt x="8446" y="19983"/>
                  <a:pt x="8516" y="19969"/>
                </a:cubicBezTo>
                <a:cubicBezTo>
                  <a:pt x="8613" y="19949"/>
                  <a:pt x="8650" y="19993"/>
                  <a:pt x="8665" y="20148"/>
                </a:cubicBezTo>
                <a:cubicBezTo>
                  <a:pt x="8689" y="20393"/>
                  <a:pt x="8694" y="20395"/>
                  <a:pt x="8809" y="20206"/>
                </a:cubicBezTo>
                <a:cubicBezTo>
                  <a:pt x="8914" y="20036"/>
                  <a:pt x="9134" y="20045"/>
                  <a:pt x="9156" y="20220"/>
                </a:cubicBezTo>
                <a:cubicBezTo>
                  <a:pt x="9162" y="20204"/>
                  <a:pt x="9172" y="20190"/>
                  <a:pt x="9186" y="20176"/>
                </a:cubicBezTo>
                <a:cubicBezTo>
                  <a:pt x="9220" y="20141"/>
                  <a:pt x="9274" y="20169"/>
                  <a:pt x="9306" y="20238"/>
                </a:cubicBezTo>
                <a:cubicBezTo>
                  <a:pt x="9347" y="20328"/>
                  <a:pt x="9370" y="20331"/>
                  <a:pt x="9390" y="20245"/>
                </a:cubicBezTo>
                <a:cubicBezTo>
                  <a:pt x="9410" y="20160"/>
                  <a:pt x="9434" y="20161"/>
                  <a:pt x="9476" y="20252"/>
                </a:cubicBezTo>
                <a:cubicBezTo>
                  <a:pt x="9480" y="20261"/>
                  <a:pt x="9482" y="20261"/>
                  <a:pt x="9486" y="20268"/>
                </a:cubicBezTo>
                <a:cubicBezTo>
                  <a:pt x="9489" y="20268"/>
                  <a:pt x="9490" y="20265"/>
                  <a:pt x="9493" y="20266"/>
                </a:cubicBezTo>
                <a:cubicBezTo>
                  <a:pt x="9503" y="20270"/>
                  <a:pt x="9514" y="20294"/>
                  <a:pt x="9526" y="20312"/>
                </a:cubicBezTo>
                <a:cubicBezTo>
                  <a:pt x="9530" y="20309"/>
                  <a:pt x="9534" y="20302"/>
                  <a:pt x="9534" y="20286"/>
                </a:cubicBezTo>
                <a:cubicBezTo>
                  <a:pt x="9535" y="20234"/>
                  <a:pt x="9573" y="20312"/>
                  <a:pt x="9620" y="20461"/>
                </a:cubicBezTo>
                <a:cubicBezTo>
                  <a:pt x="9666" y="20610"/>
                  <a:pt x="9693" y="20676"/>
                  <a:pt x="9680" y="20606"/>
                </a:cubicBezTo>
                <a:cubicBezTo>
                  <a:pt x="9666" y="20537"/>
                  <a:pt x="9672" y="20364"/>
                  <a:pt x="9692" y="20222"/>
                </a:cubicBezTo>
                <a:cubicBezTo>
                  <a:pt x="9720" y="20025"/>
                  <a:pt x="9757" y="19967"/>
                  <a:pt x="9846" y="19981"/>
                </a:cubicBezTo>
                <a:cubicBezTo>
                  <a:pt x="9998" y="20005"/>
                  <a:pt x="9994" y="19989"/>
                  <a:pt x="9920" y="20288"/>
                </a:cubicBezTo>
                <a:cubicBezTo>
                  <a:pt x="9881" y="20447"/>
                  <a:pt x="9866" y="20652"/>
                  <a:pt x="9882" y="20819"/>
                </a:cubicBezTo>
                <a:cubicBezTo>
                  <a:pt x="9896" y="20968"/>
                  <a:pt x="9889" y="21120"/>
                  <a:pt x="9866" y="21157"/>
                </a:cubicBezTo>
                <a:cubicBezTo>
                  <a:pt x="9837" y="21204"/>
                  <a:pt x="9838" y="21333"/>
                  <a:pt x="9868" y="21557"/>
                </a:cubicBezTo>
                <a:cubicBezTo>
                  <a:pt x="9870" y="21575"/>
                  <a:pt x="9869" y="21584"/>
                  <a:pt x="9871" y="21600"/>
                </a:cubicBezTo>
                <a:lnTo>
                  <a:pt x="12116" y="21600"/>
                </a:lnTo>
                <a:cubicBezTo>
                  <a:pt x="12108" y="21537"/>
                  <a:pt x="12099" y="21496"/>
                  <a:pt x="12091" y="21405"/>
                </a:cubicBezTo>
                <a:cubicBezTo>
                  <a:pt x="12070" y="21169"/>
                  <a:pt x="12043" y="21108"/>
                  <a:pt x="11973" y="21134"/>
                </a:cubicBezTo>
                <a:cubicBezTo>
                  <a:pt x="11904" y="21159"/>
                  <a:pt x="11879" y="21106"/>
                  <a:pt x="11868" y="20911"/>
                </a:cubicBezTo>
                <a:cubicBezTo>
                  <a:pt x="11851" y="20575"/>
                  <a:pt x="11920" y="20384"/>
                  <a:pt x="11998" y="20555"/>
                </a:cubicBezTo>
                <a:cubicBezTo>
                  <a:pt x="12043" y="20654"/>
                  <a:pt x="12067" y="20645"/>
                  <a:pt x="12107" y="20516"/>
                </a:cubicBezTo>
                <a:cubicBezTo>
                  <a:pt x="12127" y="20452"/>
                  <a:pt x="12143" y="20417"/>
                  <a:pt x="12160" y="20412"/>
                </a:cubicBezTo>
                <a:cubicBezTo>
                  <a:pt x="12177" y="20406"/>
                  <a:pt x="12194" y="20429"/>
                  <a:pt x="12216" y="20479"/>
                </a:cubicBezTo>
                <a:cubicBezTo>
                  <a:pt x="12259" y="20573"/>
                  <a:pt x="12268" y="20748"/>
                  <a:pt x="12248" y="21157"/>
                </a:cubicBezTo>
                <a:cubicBezTo>
                  <a:pt x="12240" y="21347"/>
                  <a:pt x="12229" y="21488"/>
                  <a:pt x="12218" y="21600"/>
                </a:cubicBezTo>
                <a:lnTo>
                  <a:pt x="12524" y="21600"/>
                </a:lnTo>
                <a:cubicBezTo>
                  <a:pt x="12525" y="21537"/>
                  <a:pt x="12523" y="21502"/>
                  <a:pt x="12525" y="21430"/>
                </a:cubicBezTo>
                <a:cubicBezTo>
                  <a:pt x="12536" y="21018"/>
                  <a:pt x="12527" y="20646"/>
                  <a:pt x="12505" y="20587"/>
                </a:cubicBezTo>
                <a:cubicBezTo>
                  <a:pt x="12452" y="20445"/>
                  <a:pt x="12504" y="20240"/>
                  <a:pt x="12575" y="20312"/>
                </a:cubicBezTo>
                <a:cubicBezTo>
                  <a:pt x="12606" y="20344"/>
                  <a:pt x="12668" y="20319"/>
                  <a:pt x="12711" y="20257"/>
                </a:cubicBezTo>
                <a:cubicBezTo>
                  <a:pt x="12742" y="20214"/>
                  <a:pt x="12772" y="20197"/>
                  <a:pt x="12799" y="20203"/>
                </a:cubicBezTo>
                <a:cubicBezTo>
                  <a:pt x="12881" y="20218"/>
                  <a:pt x="12935" y="20424"/>
                  <a:pt x="12887" y="20659"/>
                </a:cubicBezTo>
                <a:cubicBezTo>
                  <a:pt x="12861" y="20790"/>
                  <a:pt x="12799" y="20897"/>
                  <a:pt x="12749" y="20899"/>
                </a:cubicBezTo>
                <a:cubicBezTo>
                  <a:pt x="12712" y="20900"/>
                  <a:pt x="12696" y="20905"/>
                  <a:pt x="12691" y="20918"/>
                </a:cubicBezTo>
                <a:cubicBezTo>
                  <a:pt x="12691" y="20923"/>
                  <a:pt x="12690" y="20928"/>
                  <a:pt x="12691" y="20932"/>
                </a:cubicBezTo>
                <a:cubicBezTo>
                  <a:pt x="12693" y="20949"/>
                  <a:pt x="12703" y="20972"/>
                  <a:pt x="12733" y="21017"/>
                </a:cubicBezTo>
                <a:cubicBezTo>
                  <a:pt x="12790" y="21105"/>
                  <a:pt x="12795" y="21164"/>
                  <a:pt x="12759" y="21279"/>
                </a:cubicBezTo>
                <a:cubicBezTo>
                  <a:pt x="12733" y="21363"/>
                  <a:pt x="12727" y="21491"/>
                  <a:pt x="12746" y="21570"/>
                </a:cubicBezTo>
                <a:cubicBezTo>
                  <a:pt x="12748" y="21577"/>
                  <a:pt x="12748" y="21591"/>
                  <a:pt x="12750" y="21600"/>
                </a:cubicBezTo>
                <a:lnTo>
                  <a:pt x="13483" y="21600"/>
                </a:lnTo>
                <a:cubicBezTo>
                  <a:pt x="13475" y="21558"/>
                  <a:pt x="13470" y="21513"/>
                  <a:pt x="13473" y="21467"/>
                </a:cubicBezTo>
                <a:cubicBezTo>
                  <a:pt x="13480" y="21324"/>
                  <a:pt x="13508" y="21253"/>
                  <a:pt x="13551" y="21256"/>
                </a:cubicBezTo>
                <a:cubicBezTo>
                  <a:pt x="13594" y="21259"/>
                  <a:pt x="13652" y="21335"/>
                  <a:pt x="13721" y="21483"/>
                </a:cubicBezTo>
                <a:cubicBezTo>
                  <a:pt x="13741" y="21527"/>
                  <a:pt x="13757" y="21565"/>
                  <a:pt x="13771" y="21600"/>
                </a:cubicBezTo>
                <a:lnTo>
                  <a:pt x="14979" y="21600"/>
                </a:lnTo>
                <a:cubicBezTo>
                  <a:pt x="14984" y="21526"/>
                  <a:pt x="14989" y="21433"/>
                  <a:pt x="14995" y="21407"/>
                </a:cubicBezTo>
                <a:cubicBezTo>
                  <a:pt x="15005" y="21363"/>
                  <a:pt x="15018" y="21351"/>
                  <a:pt x="15032" y="21363"/>
                </a:cubicBezTo>
                <a:cubicBezTo>
                  <a:pt x="15057" y="21383"/>
                  <a:pt x="15083" y="21481"/>
                  <a:pt x="15099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9145" y="20280"/>
                </a:moveTo>
                <a:cubicBezTo>
                  <a:pt x="9118" y="20411"/>
                  <a:pt x="8999" y="20639"/>
                  <a:pt x="8971" y="20589"/>
                </a:cubicBezTo>
                <a:cubicBezTo>
                  <a:pt x="8957" y="20562"/>
                  <a:pt x="8962" y="20703"/>
                  <a:pt x="8985" y="20954"/>
                </a:cubicBezTo>
                <a:cubicBezTo>
                  <a:pt x="8997" y="21075"/>
                  <a:pt x="8979" y="21316"/>
                  <a:pt x="8945" y="21490"/>
                </a:cubicBezTo>
                <a:cubicBezTo>
                  <a:pt x="8936" y="21535"/>
                  <a:pt x="8936" y="21562"/>
                  <a:pt x="8930" y="21600"/>
                </a:cubicBezTo>
                <a:lnTo>
                  <a:pt x="9302" y="21600"/>
                </a:lnTo>
                <a:cubicBezTo>
                  <a:pt x="9310" y="21544"/>
                  <a:pt x="9284" y="21476"/>
                  <a:pt x="9209" y="21334"/>
                </a:cubicBezTo>
                <a:cubicBezTo>
                  <a:pt x="9084" y="21098"/>
                  <a:pt x="9081" y="21081"/>
                  <a:pt x="9151" y="20877"/>
                </a:cubicBezTo>
                <a:cubicBezTo>
                  <a:pt x="9210" y="20703"/>
                  <a:pt x="9214" y="20631"/>
                  <a:pt x="9173" y="20454"/>
                </a:cubicBezTo>
                <a:cubicBezTo>
                  <a:pt x="9154" y="20373"/>
                  <a:pt x="9145" y="20321"/>
                  <a:pt x="9145" y="20280"/>
                </a:cubicBezTo>
                <a:close/>
                <a:moveTo>
                  <a:pt x="14993" y="20730"/>
                </a:moveTo>
                <a:cubicBezTo>
                  <a:pt x="15014" y="20728"/>
                  <a:pt x="15025" y="20778"/>
                  <a:pt x="15045" y="20881"/>
                </a:cubicBezTo>
                <a:cubicBezTo>
                  <a:pt x="15080" y="21052"/>
                  <a:pt x="15070" y="21123"/>
                  <a:pt x="14988" y="21265"/>
                </a:cubicBezTo>
                <a:cubicBezTo>
                  <a:pt x="14867" y="21476"/>
                  <a:pt x="14866" y="21476"/>
                  <a:pt x="14807" y="21286"/>
                </a:cubicBezTo>
                <a:cubicBezTo>
                  <a:pt x="14769" y="21165"/>
                  <a:pt x="14784" y="21088"/>
                  <a:pt x="14881" y="20904"/>
                </a:cubicBezTo>
                <a:cubicBezTo>
                  <a:pt x="14941" y="20791"/>
                  <a:pt x="14972" y="20733"/>
                  <a:pt x="14993" y="20730"/>
                </a:cubicBezTo>
                <a:close/>
                <a:moveTo>
                  <a:pt x="8237" y="20938"/>
                </a:moveTo>
                <a:cubicBezTo>
                  <a:pt x="8233" y="20949"/>
                  <a:pt x="8230" y="20986"/>
                  <a:pt x="8229" y="21049"/>
                </a:cubicBezTo>
                <a:cubicBezTo>
                  <a:pt x="8227" y="21164"/>
                  <a:pt x="8237" y="21229"/>
                  <a:pt x="8251" y="21193"/>
                </a:cubicBezTo>
                <a:cubicBezTo>
                  <a:pt x="8264" y="21157"/>
                  <a:pt x="8265" y="21062"/>
                  <a:pt x="8253" y="20984"/>
                </a:cubicBezTo>
                <a:cubicBezTo>
                  <a:pt x="8247" y="20940"/>
                  <a:pt x="8242" y="20926"/>
                  <a:pt x="8237" y="20938"/>
                </a:cubicBezTo>
                <a:close/>
                <a:moveTo>
                  <a:pt x="7981" y="21439"/>
                </a:moveTo>
                <a:cubicBezTo>
                  <a:pt x="7969" y="21439"/>
                  <a:pt x="7959" y="21506"/>
                  <a:pt x="7949" y="21600"/>
                </a:cubicBezTo>
                <a:lnTo>
                  <a:pt x="8013" y="21600"/>
                </a:lnTo>
                <a:cubicBezTo>
                  <a:pt x="8003" y="21506"/>
                  <a:pt x="7992" y="21439"/>
                  <a:pt x="7981" y="21439"/>
                </a:cubicBezTo>
                <a:close/>
                <a:moveTo>
                  <a:pt x="8334" y="21531"/>
                </a:moveTo>
                <a:cubicBezTo>
                  <a:pt x="8328" y="21540"/>
                  <a:pt x="8323" y="21571"/>
                  <a:pt x="8317" y="21600"/>
                </a:cubicBezTo>
                <a:lnTo>
                  <a:pt x="8393" y="21600"/>
                </a:lnTo>
                <a:cubicBezTo>
                  <a:pt x="8366" y="21544"/>
                  <a:pt x="8347" y="21510"/>
                  <a:pt x="8334" y="2153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086" name="缺点"/>
          <p:cNvSpPr/>
          <p:nvPr/>
        </p:nvSpPr>
        <p:spPr>
          <a:xfrm>
            <a:off x="736234" y="5426312"/>
            <a:ext cx="139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缺点</a:t>
            </a:r>
          </a:p>
        </p:txBody>
      </p:sp>
      <p:sp>
        <p:nvSpPr>
          <p:cNvPr id="1087" name="随机存取相当缓慢，要获得文件的第n块，每一次都要从头开始读取前面的n-1块。"/>
          <p:cNvSpPr/>
          <p:nvPr/>
        </p:nvSpPr>
        <p:spPr>
          <a:xfrm>
            <a:off x="729885" y="6948384"/>
            <a:ext cx="7454444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4500"/>
            </a:pPr>
            <a:r>
              <a:rPr b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随机存取相当缓慢</a:t>
            </a:r>
            <a:r>
              <a:rPr dirty="0"/>
              <a:t>，要获得文件的第n块，每一次都要从头开始读取前面的n-1块。</a:t>
            </a:r>
          </a:p>
        </p:txBody>
      </p:sp>
      <p:sp>
        <p:nvSpPr>
          <p:cNvPr id="16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5.3.1.2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使用磁盘链接表的分配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093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094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5.3.1.3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使用内存的链接表分配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1095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6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097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098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099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100" name="连续分配"/>
          <p:cNvSpPr/>
          <p:nvPr/>
        </p:nvSpPr>
        <p:spPr>
          <a:xfrm>
            <a:off x="1610965" y="2822951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连续分配</a:t>
            </a:r>
          </a:p>
        </p:txBody>
      </p:sp>
      <p:sp>
        <p:nvSpPr>
          <p:cNvPr id="1101" name="磁盘链接表"/>
          <p:cNvSpPr/>
          <p:nvPr/>
        </p:nvSpPr>
        <p:spPr>
          <a:xfrm>
            <a:off x="1610965" y="5532558"/>
            <a:ext cx="330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磁盘链接表</a:t>
            </a:r>
          </a:p>
        </p:txBody>
      </p:sp>
      <p:sp>
        <p:nvSpPr>
          <p:cNvPr id="1102" name="内存的链接分配表"/>
          <p:cNvSpPr/>
          <p:nvPr/>
        </p:nvSpPr>
        <p:spPr>
          <a:xfrm>
            <a:off x="1610965" y="8242165"/>
            <a:ext cx="520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内存的链接分配表</a:t>
            </a:r>
          </a:p>
        </p:txBody>
      </p:sp>
      <p:sp>
        <p:nvSpPr>
          <p:cNvPr id="1103" name="i-结点"/>
          <p:cNvSpPr/>
          <p:nvPr/>
        </p:nvSpPr>
        <p:spPr>
          <a:xfrm>
            <a:off x="1610965" y="10951772"/>
            <a:ext cx="1749426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i-结点</a:t>
            </a:r>
          </a:p>
        </p:txBody>
      </p:sp>
      <p:sp>
        <p:nvSpPr>
          <p:cNvPr id="1104" name="箭头"/>
          <p:cNvSpPr/>
          <p:nvPr/>
        </p:nvSpPr>
        <p:spPr>
          <a:xfrm>
            <a:off x="7692245" y="8108815"/>
            <a:ext cx="1423808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31" y="14256"/>
                </a:moveTo>
                <a:lnTo>
                  <a:pt x="12331" y="21600"/>
                </a:lnTo>
                <a:lnTo>
                  <a:pt x="0" y="10800"/>
                </a:lnTo>
                <a:lnTo>
                  <a:pt x="12331" y="0"/>
                </a:lnTo>
                <a:lnTo>
                  <a:pt x="1233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9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110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112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3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14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115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116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117" name="使用内存的链接分配表分配"/>
          <p:cNvSpPr/>
          <p:nvPr/>
        </p:nvSpPr>
        <p:spPr>
          <a:xfrm>
            <a:off x="584319" y="2742381"/>
            <a:ext cx="774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使用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内存的链接分配表</a:t>
            </a:r>
            <a:r>
              <a:t>分配</a:t>
            </a:r>
          </a:p>
        </p:txBody>
      </p:sp>
      <p:sp>
        <p:nvSpPr>
          <p:cNvPr id="1118" name="将文件所在的磁盘的簇号放在内存的表(文件分配表)中"/>
          <p:cNvSpPr/>
          <p:nvPr/>
        </p:nvSpPr>
        <p:spPr>
          <a:xfrm>
            <a:off x="8715671" y="2748731"/>
            <a:ext cx="151422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将文件所在的磁盘的簇号放在内存的表(文件分配表)中</a:t>
            </a:r>
          </a:p>
        </p:txBody>
      </p:sp>
      <p:pic>
        <p:nvPicPr>
          <p:cNvPr id="1119" name="WechatIMG5.jpeg" descr="WechatIMG5.jpeg"/>
          <p:cNvPicPr>
            <a:picLocks noChangeAspect="1"/>
          </p:cNvPicPr>
          <p:nvPr/>
        </p:nvPicPr>
        <p:blipFill>
          <a:blip r:embed="rId5">
            <a:extLst/>
          </a:blip>
          <a:srcRect l="26945" t="43991" r="13729" b="10468"/>
          <a:stretch>
            <a:fillRect/>
          </a:stretch>
        </p:blipFill>
        <p:spPr>
          <a:xfrm>
            <a:off x="14510638" y="4107288"/>
            <a:ext cx="8458417" cy="8657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0" name="WechatIMG5.jpeg" descr="WechatIMG5.jpeg"/>
          <p:cNvPicPr>
            <a:picLocks/>
          </p:cNvPicPr>
          <p:nvPr/>
        </p:nvPicPr>
        <p:blipFill>
          <a:blip r:embed="rId5">
            <a:extLst/>
          </a:blip>
          <a:srcRect l="71138" t="43991" r="13729" b="53302"/>
          <a:stretch>
            <a:fillRect/>
          </a:stretch>
        </p:blipFill>
        <p:spPr>
          <a:xfrm>
            <a:off x="14797958" y="4546901"/>
            <a:ext cx="1904416" cy="334839"/>
          </a:xfrm>
          <a:prstGeom prst="rect">
            <a:avLst/>
          </a:prstGeom>
          <a:ln w="12700">
            <a:miter lim="400000"/>
          </a:ln>
        </p:spPr>
      </p:pic>
      <p:sp>
        <p:nvSpPr>
          <p:cNvPr id="1121" name="MS-DOS采用"/>
          <p:cNvSpPr/>
          <p:nvPr/>
        </p:nvSpPr>
        <p:spPr>
          <a:xfrm>
            <a:off x="2531229" y="3858157"/>
            <a:ext cx="385318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MS-DOS采用</a:t>
            </a:r>
          </a:p>
        </p:txBody>
      </p:sp>
      <p:sp>
        <p:nvSpPr>
          <p:cNvPr id="16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5.3.1.3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使用内存的链接表分配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6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127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129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31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132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133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134" name="使用内存的链接分配表分配"/>
          <p:cNvSpPr/>
          <p:nvPr/>
        </p:nvSpPr>
        <p:spPr>
          <a:xfrm>
            <a:off x="584319" y="2742381"/>
            <a:ext cx="774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使用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内存的链接分配表</a:t>
            </a:r>
            <a:r>
              <a:t>分配</a:t>
            </a:r>
          </a:p>
        </p:txBody>
      </p:sp>
      <p:sp>
        <p:nvSpPr>
          <p:cNvPr id="1135" name="将文件所在的磁盘的簇号放在内存的表(文件分配表)中"/>
          <p:cNvSpPr/>
          <p:nvPr/>
        </p:nvSpPr>
        <p:spPr>
          <a:xfrm>
            <a:off x="8715671" y="2748731"/>
            <a:ext cx="151422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将文件所在的磁盘的簇号放在内存的表(文件分配表)中</a:t>
            </a:r>
          </a:p>
        </p:txBody>
      </p:sp>
      <p:pic>
        <p:nvPicPr>
          <p:cNvPr id="1136" name="WechatIMG5.jpeg" descr="WechatIMG5.jpeg"/>
          <p:cNvPicPr>
            <a:picLocks noChangeAspect="1"/>
          </p:cNvPicPr>
          <p:nvPr/>
        </p:nvPicPr>
        <p:blipFill>
          <a:blip r:embed="rId5">
            <a:extLst/>
          </a:blip>
          <a:srcRect l="26945" t="43991" r="13729" b="10468"/>
          <a:stretch>
            <a:fillRect/>
          </a:stretch>
        </p:blipFill>
        <p:spPr>
          <a:xfrm>
            <a:off x="14510638" y="4107288"/>
            <a:ext cx="8458417" cy="8657427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缺点"/>
          <p:cNvSpPr/>
          <p:nvPr/>
        </p:nvSpPr>
        <p:spPr>
          <a:xfrm>
            <a:off x="736234" y="5848798"/>
            <a:ext cx="139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缺点</a:t>
            </a:r>
          </a:p>
        </p:txBody>
      </p:sp>
      <p:sp>
        <p:nvSpPr>
          <p:cNvPr id="1138" name="必须把整个表都存放在内存中，磁盘容量很大时，表占的内存比较大。"/>
          <p:cNvSpPr/>
          <p:nvPr/>
        </p:nvSpPr>
        <p:spPr>
          <a:xfrm>
            <a:off x="729885" y="7730915"/>
            <a:ext cx="9514808" cy="1781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lnSpc>
                <a:spcPct val="110000"/>
              </a:lnSpc>
              <a:defRPr sz="4500"/>
            </a:pPr>
            <a:r>
              <a:t>必须把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整个表都存放在内存</a:t>
            </a:r>
            <a:r>
              <a:t>中，磁盘容量很大时，表占的内存比较大。</a:t>
            </a:r>
          </a:p>
        </p:txBody>
      </p:sp>
      <p:pic>
        <p:nvPicPr>
          <p:cNvPr id="1139" name="WechatIMG5.jpeg" descr="WechatIMG5.jpeg"/>
          <p:cNvPicPr>
            <a:picLocks/>
          </p:cNvPicPr>
          <p:nvPr/>
        </p:nvPicPr>
        <p:blipFill>
          <a:blip r:embed="rId5">
            <a:extLst/>
          </a:blip>
          <a:srcRect l="71138" t="43991" r="13729" b="53302"/>
          <a:stretch>
            <a:fillRect/>
          </a:stretch>
        </p:blipFill>
        <p:spPr>
          <a:xfrm>
            <a:off x="14797958" y="4546901"/>
            <a:ext cx="1904416" cy="334839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MS-DOS采用"/>
          <p:cNvSpPr/>
          <p:nvPr/>
        </p:nvSpPr>
        <p:spPr>
          <a:xfrm>
            <a:off x="2531229" y="3858157"/>
            <a:ext cx="385318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MS-DOS采用</a:t>
            </a:r>
          </a:p>
        </p:txBody>
      </p:sp>
      <p:sp>
        <p:nvSpPr>
          <p:cNvPr id="18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5.3.1.3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使用内存的链接表分配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146" name="1804…"/>
          <p:cNvSpPr/>
          <p:nvPr/>
        </p:nvSpPr>
        <p:spPr>
          <a:xfrm>
            <a:off x="1568793" y="3873500"/>
            <a:ext cx="2124641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以磁盘文件系统为例，文件存储的几种常用方式中，连续分配的缺点是（）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A:读操作性能不好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B:随着时间的推移会形成很多“空洞”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C:可以充分利用每个簇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D:打开文件时需要频繁读取硬盘</a:t>
            </a:r>
          </a:p>
        </p:txBody>
      </p:sp>
      <p:sp>
        <p:nvSpPr>
          <p:cNvPr id="114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14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49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5.3.1.3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使用内存的链接表分配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2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153" name="1804…"/>
          <p:cNvSpPr/>
          <p:nvPr/>
        </p:nvSpPr>
        <p:spPr>
          <a:xfrm>
            <a:off x="1568793" y="3873500"/>
            <a:ext cx="2124641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1804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以磁盘文件系统为例，文件存储的几种常用方式中，连续分配的缺点是（）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A:读操作性能不好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B:随着时间的推移会形成很多“空洞”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C:可以充分利用每个簇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D:打开文件时需要频繁读取硬盘</a:t>
            </a:r>
          </a:p>
        </p:txBody>
      </p:sp>
      <p:sp>
        <p:nvSpPr>
          <p:cNvPr id="1154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15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56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5.3.1.3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使用内存的链接表分配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146" name="1804…"/>
          <p:cNvSpPr/>
          <p:nvPr/>
        </p:nvSpPr>
        <p:spPr>
          <a:xfrm>
            <a:off x="1568793" y="4221382"/>
            <a:ext cx="21246415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1904</a:t>
            </a: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文件存储的几种常用方式中，使用磁盘链接表进行分配的优点是（  </a:t>
            </a:r>
            <a:r>
              <a:rPr lang="zh-CN" altLang="en-US" sz="4800" dirty="0" smtClean="0">
                <a:sym typeface="Lantinghei SC Extralight"/>
              </a:rPr>
              <a:t>）</a:t>
            </a:r>
            <a:endParaRPr lang="en-US" altLang="zh-CN" sz="4800" dirty="0" smtClean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lang="en-US" sz="4800" dirty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A:</a:t>
            </a:r>
            <a:r>
              <a:rPr lang="zh-CN" altLang="en-US" dirty="0"/>
              <a:t>实现简单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B:</a:t>
            </a:r>
            <a:r>
              <a:rPr lang="zh-CN" altLang="en-US" dirty="0"/>
              <a:t>读操作性能好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C:</a:t>
            </a:r>
            <a:r>
              <a:rPr lang="zh-CN" altLang="en-US" dirty="0"/>
              <a:t>可以充分利用每个簇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D:</a:t>
            </a:r>
            <a:r>
              <a:rPr lang="zh-CN" altLang="en-US" dirty="0"/>
              <a:t>随机存储</a:t>
            </a:r>
            <a:r>
              <a:rPr lang="zh-CN" altLang="en-US" dirty="0" smtClean="0"/>
              <a:t>方便快捷</a:t>
            </a:r>
            <a:endParaRPr lang="zh-CN" altLang="en-US" dirty="0"/>
          </a:p>
        </p:txBody>
      </p:sp>
      <p:sp>
        <p:nvSpPr>
          <p:cNvPr id="114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14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49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5.3.1.3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使用内存的链接表分配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58935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146" name="1804…"/>
          <p:cNvSpPr/>
          <p:nvPr/>
        </p:nvSpPr>
        <p:spPr>
          <a:xfrm>
            <a:off x="1568793" y="4221382"/>
            <a:ext cx="21246415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 smtClean="0"/>
              <a:t>1904</a:t>
            </a:r>
            <a:endParaRPr dirty="0"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4800" dirty="0">
                <a:sym typeface="Lantinghei SC Extralight"/>
              </a:rPr>
              <a:t>文件存储的几种常用方式中，使用磁盘链接表进行分配的优点是（  </a:t>
            </a:r>
            <a:r>
              <a:rPr lang="zh-CN" altLang="en-US" sz="4800" dirty="0" smtClean="0">
                <a:sym typeface="Lantinghei SC Extralight"/>
              </a:rPr>
              <a:t>）</a:t>
            </a:r>
            <a:endParaRPr lang="en-US" altLang="zh-CN" sz="4800" dirty="0" smtClean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 lang="en-US" sz="4800" dirty="0">
              <a:sym typeface="Lantinghei SC Extralight"/>
            </a:endParaRP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A:</a:t>
            </a:r>
            <a:r>
              <a:rPr lang="zh-CN" altLang="en-US" dirty="0"/>
              <a:t>实现简单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B:</a:t>
            </a:r>
            <a:r>
              <a:rPr lang="zh-CN" altLang="en-US" dirty="0"/>
              <a:t>读操作性能好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>
                <a:solidFill>
                  <a:srgbClr val="FF0000"/>
                </a:solidFill>
              </a:rPr>
              <a:t>C:</a:t>
            </a:r>
            <a:r>
              <a:rPr lang="zh-CN" altLang="en-US" dirty="0">
                <a:solidFill>
                  <a:srgbClr val="FF0000"/>
                </a:solidFill>
              </a:rPr>
              <a:t>可以充分利用每个簇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en-US" altLang="zh-CN" dirty="0"/>
              <a:t>D:</a:t>
            </a:r>
            <a:r>
              <a:rPr lang="zh-CN" altLang="en-US" dirty="0"/>
              <a:t>随机存储</a:t>
            </a:r>
            <a:r>
              <a:rPr lang="zh-CN" altLang="en-US" dirty="0" smtClean="0"/>
              <a:t>方便快捷</a:t>
            </a:r>
            <a:endParaRPr lang="zh-CN" altLang="en-US" dirty="0"/>
          </a:p>
        </p:txBody>
      </p:sp>
      <p:sp>
        <p:nvSpPr>
          <p:cNvPr id="114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14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49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5.3.1.3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使用内存的链接表分配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94277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7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188" name="以磁盘文件系统为例，文件存储的几种常用方式中，不适合大容量的磁盘的是（）…"/>
          <p:cNvSpPr/>
          <p:nvPr/>
        </p:nvSpPr>
        <p:spPr>
          <a:xfrm>
            <a:off x="1950362" y="3873500"/>
            <a:ext cx="2048327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以磁盘文件系统为例，文件存储的几种常用方式中，不适合大容量的磁盘的是（）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A:连续分配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B:使用内存的链接表分配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C:使用磁盘链接表的分配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D:i-结点</a:t>
            </a:r>
          </a:p>
        </p:txBody>
      </p:sp>
      <p:sp>
        <p:nvSpPr>
          <p:cNvPr id="1189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190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91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5.3.1.3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使用内存的链接表分配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4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195" name="以磁盘文件系统为例，文件存储的几种常用方式中，不适合大容量的磁盘的是（）…"/>
          <p:cNvSpPr/>
          <p:nvPr/>
        </p:nvSpPr>
        <p:spPr>
          <a:xfrm>
            <a:off x="1950362" y="3873500"/>
            <a:ext cx="20483275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以磁盘文件系统为例，文件存储的几种常用方式中，不适合大容量的磁盘的是（）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endParaRPr/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A:连续分配</a:t>
            </a:r>
          </a:p>
          <a:p>
            <a:pPr algn="l">
              <a:defRPr sz="4800">
                <a:solidFill>
                  <a:schemeClr val="accent5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B:使用内存的链接表分配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C:使用磁盘链接表的分配</a:t>
            </a:r>
          </a:p>
          <a:p>
            <a: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t>D:i-结点</a:t>
            </a:r>
          </a:p>
        </p:txBody>
      </p:sp>
      <p:sp>
        <p:nvSpPr>
          <p:cNvPr id="1196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197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198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1.4 i-结点"/>
          <p:cNvSpPr/>
          <p:nvPr/>
        </p:nvSpPr>
        <p:spPr>
          <a:xfrm>
            <a:off x="33917" y="99475"/>
            <a:ext cx="495007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lang="en-US" altLang="zh-CN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5.3.1.3</a:t>
            </a:r>
            <a:r>
              <a:rPr lang="zh-CN" altLang="en-US" sz="2800" dirty="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使用内存的链接表分配</a:t>
            </a:r>
            <a:endParaRPr sz="2800" dirty="0">
              <a:solidFill>
                <a:schemeClr val="bg2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17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sp>
        <p:nvSpPr>
          <p:cNvPr id="118" name="第一节 文件"/>
          <p:cNvSpPr/>
          <p:nvPr/>
        </p:nvSpPr>
        <p:spPr>
          <a:xfrm>
            <a:off x="11077178" y="105864"/>
            <a:ext cx="2229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第一节 文件</a:t>
            </a:r>
          </a:p>
        </p:txBody>
      </p:sp>
      <p:sp>
        <p:nvSpPr>
          <p:cNvPr id="119" name="文件结构"/>
          <p:cNvSpPr/>
          <p:nvPr/>
        </p:nvSpPr>
        <p:spPr>
          <a:xfrm>
            <a:off x="657848" y="2435551"/>
            <a:ext cx="4853455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文件结构</a:t>
            </a:r>
          </a:p>
        </p:txBody>
      </p:sp>
      <p:pic>
        <p:nvPicPr>
          <p:cNvPr id="121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852897" y="639367"/>
            <a:ext cx="1752601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23" name="文件系统的用户接口包括文件的命名、类型、属性和对文件的操作"/>
          <p:cNvSpPr/>
          <p:nvPr/>
        </p:nvSpPr>
        <p:spPr>
          <a:xfrm>
            <a:off x="796581" y="881989"/>
            <a:ext cx="17792701" cy="970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800">
                <a:solidFill>
                  <a:srgbClr val="1F2D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文件系统的用户接口包括文件的</a:t>
            </a:r>
            <a:r>
              <a:rPr u="sng">
                <a:solidFill>
                  <a:schemeClr val="accent5"/>
                </a:solidFill>
              </a:rPr>
              <a:t>命名</a:t>
            </a:r>
            <a:r>
              <a:t>、</a:t>
            </a:r>
            <a:r>
              <a:rPr u="sng">
                <a:solidFill>
                  <a:schemeClr val="accent5"/>
                </a:solidFill>
              </a:rPr>
              <a:t>类型</a:t>
            </a:r>
            <a:r>
              <a:t>、</a:t>
            </a:r>
            <a:r>
              <a:rPr u="sng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属性</a:t>
            </a:r>
            <a:r>
              <a:t>和</a:t>
            </a:r>
            <a:r>
              <a:rPr u="sng">
                <a:solidFill>
                  <a:schemeClr val="accent5"/>
                </a:solidFill>
              </a:rPr>
              <a:t>对文件的操作</a:t>
            </a:r>
          </a:p>
        </p:txBody>
      </p:sp>
      <p:sp>
        <p:nvSpPr>
          <p:cNvPr id="124" name="无结构字节序列…"/>
          <p:cNvSpPr/>
          <p:nvPr/>
        </p:nvSpPr>
        <p:spPr>
          <a:xfrm>
            <a:off x="964911" y="4078996"/>
            <a:ext cx="4748531" cy="1892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无结构字节序列</a:t>
            </a:r>
          </a:p>
          <a:p>
            <a:r>
              <a:t>（流式文件）</a:t>
            </a:r>
          </a:p>
        </p:txBody>
      </p:sp>
      <p:sp>
        <p:nvSpPr>
          <p:cNvPr id="125" name="固定长度记录序列"/>
          <p:cNvSpPr/>
          <p:nvPr/>
        </p:nvSpPr>
        <p:spPr>
          <a:xfrm>
            <a:off x="9588500" y="4523496"/>
            <a:ext cx="520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固定长度记录序列</a:t>
            </a:r>
          </a:p>
        </p:txBody>
      </p:sp>
      <p:sp>
        <p:nvSpPr>
          <p:cNvPr id="126" name="树形结构"/>
          <p:cNvSpPr/>
          <p:nvPr/>
        </p:nvSpPr>
        <p:spPr>
          <a:xfrm>
            <a:off x="18670558" y="4523496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树形结构</a:t>
            </a:r>
          </a:p>
        </p:txBody>
      </p:sp>
      <p:sp>
        <p:nvSpPr>
          <p:cNvPr id="14" name="5.1.0 零、文件"/>
          <p:cNvSpPr/>
          <p:nvPr/>
        </p:nvSpPr>
        <p:spPr>
          <a:xfrm>
            <a:off x="355574" y="196803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5.1.0 零、文件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1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202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204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5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206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207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208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209" name="连续分配"/>
          <p:cNvSpPr/>
          <p:nvPr/>
        </p:nvSpPr>
        <p:spPr>
          <a:xfrm>
            <a:off x="1610965" y="2822951"/>
            <a:ext cx="266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连续分配</a:t>
            </a:r>
          </a:p>
        </p:txBody>
      </p:sp>
      <p:sp>
        <p:nvSpPr>
          <p:cNvPr id="1210" name="磁盘链接表"/>
          <p:cNvSpPr/>
          <p:nvPr/>
        </p:nvSpPr>
        <p:spPr>
          <a:xfrm>
            <a:off x="1610965" y="5532558"/>
            <a:ext cx="3302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磁盘链接表</a:t>
            </a:r>
          </a:p>
        </p:txBody>
      </p:sp>
      <p:sp>
        <p:nvSpPr>
          <p:cNvPr id="1211" name="内存的链接分配表"/>
          <p:cNvSpPr/>
          <p:nvPr/>
        </p:nvSpPr>
        <p:spPr>
          <a:xfrm>
            <a:off x="1610965" y="8242165"/>
            <a:ext cx="5207001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内存的链接分配表</a:t>
            </a:r>
          </a:p>
        </p:txBody>
      </p:sp>
      <p:sp>
        <p:nvSpPr>
          <p:cNvPr id="1212" name="i-结点"/>
          <p:cNvSpPr/>
          <p:nvPr/>
        </p:nvSpPr>
        <p:spPr>
          <a:xfrm>
            <a:off x="1610965" y="10951772"/>
            <a:ext cx="1749426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i-结点</a:t>
            </a:r>
          </a:p>
        </p:txBody>
      </p:sp>
      <p:sp>
        <p:nvSpPr>
          <p:cNvPr id="1213" name="箭头"/>
          <p:cNvSpPr/>
          <p:nvPr/>
        </p:nvSpPr>
        <p:spPr>
          <a:xfrm>
            <a:off x="3993276" y="10818422"/>
            <a:ext cx="1423807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31" y="14256"/>
                </a:moveTo>
                <a:lnTo>
                  <a:pt x="12331" y="21600"/>
                </a:lnTo>
                <a:lnTo>
                  <a:pt x="0" y="10800"/>
                </a:lnTo>
                <a:lnTo>
                  <a:pt x="12331" y="0"/>
                </a:lnTo>
                <a:lnTo>
                  <a:pt x="1233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WechatIMG6.jpeg" descr="WechatIMG6.jpeg"/>
          <p:cNvPicPr>
            <a:picLocks noChangeAspect="1"/>
          </p:cNvPicPr>
          <p:nvPr/>
        </p:nvPicPr>
        <p:blipFill>
          <a:blip r:embed="rId3">
            <a:extLst/>
          </a:blip>
          <a:srcRect l="18293" t="14315" r="57280" b="10109"/>
          <a:stretch>
            <a:fillRect/>
          </a:stretch>
        </p:blipFill>
        <p:spPr>
          <a:xfrm rot="21480000">
            <a:off x="12466657" y="4925575"/>
            <a:ext cx="3613548" cy="838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218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9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220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222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23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224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225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226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227" name="i-结点"/>
          <p:cNvSpPr/>
          <p:nvPr/>
        </p:nvSpPr>
        <p:spPr>
          <a:xfrm>
            <a:off x="1544565" y="2822951"/>
            <a:ext cx="1784885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i-结点</a:t>
            </a:r>
          </a:p>
        </p:txBody>
      </p:sp>
      <p:sp>
        <p:nvSpPr>
          <p:cNvPr id="1228" name="为每个文件赋予一个被称为i结点的数据结构，其中列出了文件属性和文件块的磁盘地址"/>
          <p:cNvSpPr/>
          <p:nvPr/>
        </p:nvSpPr>
        <p:spPr>
          <a:xfrm>
            <a:off x="3922760" y="2384801"/>
            <a:ext cx="16726092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为每个文件赋予一个被称为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i结点</a:t>
            </a:r>
            <a:r>
              <a:t>的数据结构，其中列出了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文件属性</a:t>
            </a:r>
            <a:r>
              <a:t>和文件块的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磁盘地址</a:t>
            </a:r>
          </a:p>
        </p:txBody>
      </p:sp>
      <p:sp>
        <p:nvSpPr>
          <p:cNvPr id="1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WechatIMG6.jpeg" descr="WechatIMG6.jpeg"/>
          <p:cNvPicPr>
            <a:picLocks noChangeAspect="1"/>
          </p:cNvPicPr>
          <p:nvPr/>
        </p:nvPicPr>
        <p:blipFill>
          <a:blip r:embed="rId3">
            <a:extLst/>
          </a:blip>
          <a:srcRect l="18293" t="14315" r="15480" b="10109"/>
          <a:stretch>
            <a:fillRect/>
          </a:stretch>
        </p:blipFill>
        <p:spPr>
          <a:xfrm rot="21480000">
            <a:off x="12464774" y="4817671"/>
            <a:ext cx="9797257" cy="838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0"/>
                </a:moveTo>
                <a:lnTo>
                  <a:pt x="0" y="21598"/>
                </a:lnTo>
                <a:lnTo>
                  <a:pt x="8313" y="21598"/>
                </a:lnTo>
                <a:cubicBezTo>
                  <a:pt x="8389" y="21530"/>
                  <a:pt x="8486" y="21475"/>
                  <a:pt x="8536" y="21497"/>
                </a:cubicBezTo>
                <a:cubicBezTo>
                  <a:pt x="8570" y="21512"/>
                  <a:pt x="8646" y="21504"/>
                  <a:pt x="8705" y="21480"/>
                </a:cubicBezTo>
                <a:cubicBezTo>
                  <a:pt x="8770" y="21453"/>
                  <a:pt x="8861" y="21471"/>
                  <a:pt x="8934" y="21527"/>
                </a:cubicBezTo>
                <a:cubicBezTo>
                  <a:pt x="9015" y="21589"/>
                  <a:pt x="9076" y="21600"/>
                  <a:pt x="9121" y="21558"/>
                </a:cubicBezTo>
                <a:cubicBezTo>
                  <a:pt x="9158" y="21525"/>
                  <a:pt x="9262" y="21497"/>
                  <a:pt x="9354" y="21498"/>
                </a:cubicBezTo>
                <a:cubicBezTo>
                  <a:pt x="9732" y="21502"/>
                  <a:pt x="9949" y="20982"/>
                  <a:pt x="9679" y="20719"/>
                </a:cubicBezTo>
                <a:lnTo>
                  <a:pt x="9564" y="20607"/>
                </a:lnTo>
                <a:lnTo>
                  <a:pt x="9728" y="20424"/>
                </a:lnTo>
                <a:cubicBezTo>
                  <a:pt x="9889" y="20244"/>
                  <a:pt x="9893" y="20230"/>
                  <a:pt x="9874" y="19737"/>
                </a:cubicBezTo>
                <a:cubicBezTo>
                  <a:pt x="9863" y="19442"/>
                  <a:pt x="9878" y="19217"/>
                  <a:pt x="9909" y="19194"/>
                </a:cubicBezTo>
                <a:cubicBezTo>
                  <a:pt x="9991" y="19135"/>
                  <a:pt x="10181" y="19275"/>
                  <a:pt x="10181" y="19394"/>
                </a:cubicBezTo>
                <a:cubicBezTo>
                  <a:pt x="10181" y="19475"/>
                  <a:pt x="10194" y="19482"/>
                  <a:pt x="10244" y="19424"/>
                </a:cubicBezTo>
                <a:cubicBezTo>
                  <a:pt x="10280" y="19383"/>
                  <a:pt x="10388" y="19348"/>
                  <a:pt x="10486" y="19348"/>
                </a:cubicBezTo>
                <a:cubicBezTo>
                  <a:pt x="10583" y="19348"/>
                  <a:pt x="10663" y="19325"/>
                  <a:pt x="10664" y="19296"/>
                </a:cubicBezTo>
                <a:cubicBezTo>
                  <a:pt x="10664" y="19267"/>
                  <a:pt x="10632" y="19244"/>
                  <a:pt x="10594" y="19244"/>
                </a:cubicBezTo>
                <a:cubicBezTo>
                  <a:pt x="10557" y="19244"/>
                  <a:pt x="10460" y="19193"/>
                  <a:pt x="10379" y="19132"/>
                </a:cubicBezTo>
                <a:cubicBezTo>
                  <a:pt x="10267" y="19046"/>
                  <a:pt x="10246" y="19000"/>
                  <a:pt x="10291" y="18937"/>
                </a:cubicBezTo>
                <a:cubicBezTo>
                  <a:pt x="10333" y="18878"/>
                  <a:pt x="10333" y="18819"/>
                  <a:pt x="10290" y="18726"/>
                </a:cubicBezTo>
                <a:cubicBezTo>
                  <a:pt x="10257" y="18655"/>
                  <a:pt x="10218" y="18596"/>
                  <a:pt x="10202" y="18596"/>
                </a:cubicBezTo>
                <a:cubicBezTo>
                  <a:pt x="10187" y="18596"/>
                  <a:pt x="10187" y="18621"/>
                  <a:pt x="10203" y="18652"/>
                </a:cubicBezTo>
                <a:cubicBezTo>
                  <a:pt x="10220" y="18683"/>
                  <a:pt x="10189" y="18772"/>
                  <a:pt x="10136" y="18849"/>
                </a:cubicBezTo>
                <a:cubicBezTo>
                  <a:pt x="10042" y="18985"/>
                  <a:pt x="10033" y="18986"/>
                  <a:pt x="9898" y="18882"/>
                </a:cubicBezTo>
                <a:cubicBezTo>
                  <a:pt x="9750" y="18769"/>
                  <a:pt x="9751" y="18749"/>
                  <a:pt x="9916" y="18352"/>
                </a:cubicBezTo>
                <a:cubicBezTo>
                  <a:pt x="9967" y="18231"/>
                  <a:pt x="9996" y="18098"/>
                  <a:pt x="9983" y="18057"/>
                </a:cubicBezTo>
                <a:cubicBezTo>
                  <a:pt x="9948" y="17951"/>
                  <a:pt x="10070" y="17878"/>
                  <a:pt x="10142" y="17962"/>
                </a:cubicBezTo>
                <a:cubicBezTo>
                  <a:pt x="10175" y="18000"/>
                  <a:pt x="10246" y="18033"/>
                  <a:pt x="10300" y="18033"/>
                </a:cubicBezTo>
                <a:cubicBezTo>
                  <a:pt x="10354" y="18033"/>
                  <a:pt x="10412" y="18075"/>
                  <a:pt x="10429" y="18127"/>
                </a:cubicBezTo>
                <a:cubicBezTo>
                  <a:pt x="10473" y="18262"/>
                  <a:pt x="10593" y="18242"/>
                  <a:pt x="10626" y="18094"/>
                </a:cubicBezTo>
                <a:cubicBezTo>
                  <a:pt x="10651" y="17983"/>
                  <a:pt x="10692" y="17970"/>
                  <a:pt x="10957" y="17983"/>
                </a:cubicBezTo>
                <a:cubicBezTo>
                  <a:pt x="11135" y="17991"/>
                  <a:pt x="11277" y="18030"/>
                  <a:pt x="11300" y="18077"/>
                </a:cubicBezTo>
                <a:cubicBezTo>
                  <a:pt x="11329" y="18138"/>
                  <a:pt x="11382" y="18128"/>
                  <a:pt x="11537" y="18032"/>
                </a:cubicBezTo>
                <a:cubicBezTo>
                  <a:pt x="11805" y="17863"/>
                  <a:pt x="11864" y="17873"/>
                  <a:pt x="12012" y="18110"/>
                </a:cubicBezTo>
                <a:cubicBezTo>
                  <a:pt x="12182" y="18383"/>
                  <a:pt x="12167" y="18841"/>
                  <a:pt x="11987" y="18897"/>
                </a:cubicBezTo>
                <a:lnTo>
                  <a:pt x="11870" y="18934"/>
                </a:lnTo>
                <a:lnTo>
                  <a:pt x="11994" y="18969"/>
                </a:lnTo>
                <a:cubicBezTo>
                  <a:pt x="12157" y="19015"/>
                  <a:pt x="12171" y="19123"/>
                  <a:pt x="12018" y="19149"/>
                </a:cubicBezTo>
                <a:cubicBezTo>
                  <a:pt x="11823" y="19181"/>
                  <a:pt x="11879" y="19273"/>
                  <a:pt x="12090" y="19266"/>
                </a:cubicBezTo>
                <a:cubicBezTo>
                  <a:pt x="12224" y="19262"/>
                  <a:pt x="12310" y="19299"/>
                  <a:pt x="12371" y="19388"/>
                </a:cubicBezTo>
                <a:cubicBezTo>
                  <a:pt x="12444" y="19493"/>
                  <a:pt x="12514" y="19514"/>
                  <a:pt x="12756" y="19502"/>
                </a:cubicBezTo>
                <a:cubicBezTo>
                  <a:pt x="12918" y="19494"/>
                  <a:pt x="13270" y="19485"/>
                  <a:pt x="13539" y="19481"/>
                </a:cubicBezTo>
                <a:lnTo>
                  <a:pt x="13853" y="19476"/>
                </a:lnTo>
                <a:cubicBezTo>
                  <a:pt x="13932" y="19469"/>
                  <a:pt x="13993" y="19461"/>
                  <a:pt x="14030" y="19446"/>
                </a:cubicBezTo>
                <a:lnTo>
                  <a:pt x="14055" y="19082"/>
                </a:lnTo>
                <a:cubicBezTo>
                  <a:pt x="14050" y="19026"/>
                  <a:pt x="14053" y="18950"/>
                  <a:pt x="14063" y="18865"/>
                </a:cubicBezTo>
                <a:cubicBezTo>
                  <a:pt x="14103" y="18522"/>
                  <a:pt x="14138" y="18449"/>
                  <a:pt x="14224" y="18528"/>
                </a:cubicBezTo>
                <a:cubicBezTo>
                  <a:pt x="14282" y="18544"/>
                  <a:pt x="14365" y="18573"/>
                  <a:pt x="14467" y="18614"/>
                </a:cubicBezTo>
                <a:cubicBezTo>
                  <a:pt x="14468" y="18614"/>
                  <a:pt x="14468" y="18614"/>
                  <a:pt x="14468" y="18614"/>
                </a:cubicBezTo>
                <a:cubicBezTo>
                  <a:pt x="14749" y="18728"/>
                  <a:pt x="15140" y="18917"/>
                  <a:pt x="15357" y="19055"/>
                </a:cubicBezTo>
                <a:cubicBezTo>
                  <a:pt x="15416" y="19092"/>
                  <a:pt x="15488" y="19128"/>
                  <a:pt x="15518" y="19135"/>
                </a:cubicBezTo>
                <a:cubicBezTo>
                  <a:pt x="15571" y="19147"/>
                  <a:pt x="16030" y="19382"/>
                  <a:pt x="16450" y="19605"/>
                </a:cubicBezTo>
                <a:cubicBezTo>
                  <a:pt x="16544" y="19648"/>
                  <a:pt x="16662" y="19708"/>
                  <a:pt x="16779" y="19776"/>
                </a:cubicBezTo>
                <a:lnTo>
                  <a:pt x="17180" y="20007"/>
                </a:lnTo>
                <a:lnTo>
                  <a:pt x="17186" y="20162"/>
                </a:lnTo>
                <a:cubicBezTo>
                  <a:pt x="17208" y="20336"/>
                  <a:pt x="17213" y="20599"/>
                  <a:pt x="17201" y="20801"/>
                </a:cubicBezTo>
                <a:cubicBezTo>
                  <a:pt x="17205" y="20819"/>
                  <a:pt x="17208" y="20837"/>
                  <a:pt x="17208" y="20856"/>
                </a:cubicBezTo>
                <a:cubicBezTo>
                  <a:pt x="17208" y="20870"/>
                  <a:pt x="17210" y="20883"/>
                  <a:pt x="17212" y="20896"/>
                </a:cubicBezTo>
                <a:cubicBezTo>
                  <a:pt x="17227" y="20925"/>
                  <a:pt x="17244" y="20955"/>
                  <a:pt x="17263" y="20985"/>
                </a:cubicBezTo>
                <a:cubicBezTo>
                  <a:pt x="17272" y="20994"/>
                  <a:pt x="17283" y="21002"/>
                  <a:pt x="17295" y="21009"/>
                </a:cubicBezTo>
                <a:cubicBezTo>
                  <a:pt x="17439" y="21009"/>
                  <a:pt x="17690" y="21018"/>
                  <a:pt x="17975" y="21036"/>
                </a:cubicBezTo>
                <a:cubicBezTo>
                  <a:pt x="18171" y="21049"/>
                  <a:pt x="18331" y="21054"/>
                  <a:pt x="18464" y="21054"/>
                </a:cubicBezTo>
                <a:cubicBezTo>
                  <a:pt x="18517" y="21047"/>
                  <a:pt x="18587" y="21046"/>
                  <a:pt x="18657" y="21050"/>
                </a:cubicBezTo>
                <a:cubicBezTo>
                  <a:pt x="18734" y="21045"/>
                  <a:pt x="18792" y="21037"/>
                  <a:pt x="18806" y="21024"/>
                </a:cubicBezTo>
                <a:cubicBezTo>
                  <a:pt x="18814" y="21016"/>
                  <a:pt x="18823" y="21005"/>
                  <a:pt x="18832" y="20990"/>
                </a:cubicBezTo>
                <a:cubicBezTo>
                  <a:pt x="18821" y="20890"/>
                  <a:pt x="18822" y="20722"/>
                  <a:pt x="18829" y="20431"/>
                </a:cubicBezTo>
                <a:lnTo>
                  <a:pt x="18844" y="19756"/>
                </a:lnTo>
                <a:lnTo>
                  <a:pt x="18844" y="19755"/>
                </a:lnTo>
                <a:lnTo>
                  <a:pt x="19353" y="19777"/>
                </a:lnTo>
                <a:cubicBezTo>
                  <a:pt x="19819" y="19795"/>
                  <a:pt x="19871" y="19810"/>
                  <a:pt x="19961" y="19948"/>
                </a:cubicBezTo>
                <a:cubicBezTo>
                  <a:pt x="19987" y="19988"/>
                  <a:pt x="20015" y="20019"/>
                  <a:pt x="20043" y="20042"/>
                </a:cubicBezTo>
                <a:cubicBezTo>
                  <a:pt x="20045" y="20044"/>
                  <a:pt x="20047" y="20043"/>
                  <a:pt x="20049" y="20044"/>
                </a:cubicBezTo>
                <a:cubicBezTo>
                  <a:pt x="20064" y="20056"/>
                  <a:pt x="20076" y="20064"/>
                  <a:pt x="20089" y="20072"/>
                </a:cubicBezTo>
                <a:cubicBezTo>
                  <a:pt x="20131" y="20094"/>
                  <a:pt x="20173" y="20100"/>
                  <a:pt x="20211" y="20088"/>
                </a:cubicBezTo>
                <a:cubicBezTo>
                  <a:pt x="20214" y="20085"/>
                  <a:pt x="20216" y="20081"/>
                  <a:pt x="20218" y="20076"/>
                </a:cubicBezTo>
                <a:cubicBezTo>
                  <a:pt x="20235" y="20045"/>
                  <a:pt x="20254" y="20036"/>
                  <a:pt x="20278" y="20043"/>
                </a:cubicBezTo>
                <a:cubicBezTo>
                  <a:pt x="20290" y="20029"/>
                  <a:pt x="20301" y="20012"/>
                  <a:pt x="20310" y="19991"/>
                </a:cubicBezTo>
                <a:cubicBezTo>
                  <a:pt x="20389" y="19813"/>
                  <a:pt x="20355" y="19100"/>
                  <a:pt x="20264" y="19032"/>
                </a:cubicBezTo>
                <a:cubicBezTo>
                  <a:pt x="20155" y="18952"/>
                  <a:pt x="20137" y="18955"/>
                  <a:pt x="19980" y="19100"/>
                </a:cubicBezTo>
                <a:cubicBezTo>
                  <a:pt x="19875" y="19196"/>
                  <a:pt x="19786" y="19218"/>
                  <a:pt x="19489" y="19212"/>
                </a:cubicBezTo>
                <a:cubicBezTo>
                  <a:pt x="19453" y="19218"/>
                  <a:pt x="19418" y="19218"/>
                  <a:pt x="19389" y="19210"/>
                </a:cubicBezTo>
                <a:cubicBezTo>
                  <a:pt x="19372" y="19210"/>
                  <a:pt x="19362" y="19210"/>
                  <a:pt x="19344" y="19209"/>
                </a:cubicBezTo>
                <a:lnTo>
                  <a:pt x="18849" y="19192"/>
                </a:lnTo>
                <a:lnTo>
                  <a:pt x="18864" y="18847"/>
                </a:lnTo>
                <a:cubicBezTo>
                  <a:pt x="18867" y="18781"/>
                  <a:pt x="18874" y="18717"/>
                  <a:pt x="18881" y="18657"/>
                </a:cubicBezTo>
                <a:cubicBezTo>
                  <a:pt x="18881" y="18656"/>
                  <a:pt x="18881" y="18656"/>
                  <a:pt x="18881" y="18655"/>
                </a:cubicBezTo>
                <a:cubicBezTo>
                  <a:pt x="18887" y="18612"/>
                  <a:pt x="18894" y="18574"/>
                  <a:pt x="18901" y="18540"/>
                </a:cubicBezTo>
                <a:cubicBezTo>
                  <a:pt x="18895" y="18535"/>
                  <a:pt x="18890" y="18531"/>
                  <a:pt x="18886" y="18526"/>
                </a:cubicBezTo>
                <a:cubicBezTo>
                  <a:pt x="18849" y="18484"/>
                  <a:pt x="18516" y="18444"/>
                  <a:pt x="18043" y="18426"/>
                </a:cubicBezTo>
                <a:lnTo>
                  <a:pt x="17262" y="18397"/>
                </a:lnTo>
                <a:lnTo>
                  <a:pt x="17262" y="19049"/>
                </a:lnTo>
                <a:cubicBezTo>
                  <a:pt x="17262" y="19483"/>
                  <a:pt x="17238" y="19738"/>
                  <a:pt x="17192" y="19811"/>
                </a:cubicBezTo>
                <a:cubicBezTo>
                  <a:pt x="17126" y="19917"/>
                  <a:pt x="17111" y="19917"/>
                  <a:pt x="16884" y="19814"/>
                </a:cubicBezTo>
                <a:cubicBezTo>
                  <a:pt x="16752" y="19755"/>
                  <a:pt x="16618" y="19668"/>
                  <a:pt x="16585" y="19622"/>
                </a:cubicBezTo>
                <a:cubicBezTo>
                  <a:pt x="16553" y="19576"/>
                  <a:pt x="16512" y="19556"/>
                  <a:pt x="16494" y="19577"/>
                </a:cubicBezTo>
                <a:cubicBezTo>
                  <a:pt x="16475" y="19599"/>
                  <a:pt x="16320" y="19535"/>
                  <a:pt x="16150" y="19436"/>
                </a:cubicBezTo>
                <a:cubicBezTo>
                  <a:pt x="15979" y="19338"/>
                  <a:pt x="15828" y="19256"/>
                  <a:pt x="15813" y="19254"/>
                </a:cubicBezTo>
                <a:cubicBezTo>
                  <a:pt x="15694" y="19240"/>
                  <a:pt x="14777" y="18744"/>
                  <a:pt x="14757" y="18683"/>
                </a:cubicBezTo>
                <a:cubicBezTo>
                  <a:pt x="14743" y="18640"/>
                  <a:pt x="14696" y="18620"/>
                  <a:pt x="14653" y="18639"/>
                </a:cubicBezTo>
                <a:cubicBezTo>
                  <a:pt x="14607" y="18660"/>
                  <a:pt x="14475" y="18587"/>
                  <a:pt x="14362" y="18499"/>
                </a:cubicBezTo>
                <a:cubicBezTo>
                  <a:pt x="14360" y="18498"/>
                  <a:pt x="14358" y="18498"/>
                  <a:pt x="14357" y="18497"/>
                </a:cubicBezTo>
                <a:cubicBezTo>
                  <a:pt x="14351" y="18493"/>
                  <a:pt x="14347" y="18487"/>
                  <a:pt x="14343" y="18481"/>
                </a:cubicBezTo>
                <a:cubicBezTo>
                  <a:pt x="14243" y="18400"/>
                  <a:pt x="14162" y="18312"/>
                  <a:pt x="14181" y="18275"/>
                </a:cubicBezTo>
                <a:cubicBezTo>
                  <a:pt x="14197" y="18245"/>
                  <a:pt x="14239" y="18221"/>
                  <a:pt x="14275" y="18221"/>
                </a:cubicBezTo>
                <a:cubicBezTo>
                  <a:pt x="14310" y="18221"/>
                  <a:pt x="14367" y="18168"/>
                  <a:pt x="14401" y="18103"/>
                </a:cubicBezTo>
                <a:cubicBezTo>
                  <a:pt x="14455" y="18003"/>
                  <a:pt x="14500" y="17992"/>
                  <a:pt x="14696" y="18035"/>
                </a:cubicBezTo>
                <a:cubicBezTo>
                  <a:pt x="14824" y="18062"/>
                  <a:pt x="14950" y="18061"/>
                  <a:pt x="14976" y="18031"/>
                </a:cubicBezTo>
                <a:cubicBezTo>
                  <a:pt x="15003" y="18001"/>
                  <a:pt x="15092" y="17993"/>
                  <a:pt x="15177" y="18012"/>
                </a:cubicBezTo>
                <a:cubicBezTo>
                  <a:pt x="15287" y="18038"/>
                  <a:pt x="15330" y="18023"/>
                  <a:pt x="15330" y="17960"/>
                </a:cubicBezTo>
                <a:cubicBezTo>
                  <a:pt x="15330" y="17912"/>
                  <a:pt x="15381" y="17822"/>
                  <a:pt x="15442" y="17761"/>
                </a:cubicBezTo>
                <a:cubicBezTo>
                  <a:pt x="15528" y="17674"/>
                  <a:pt x="15539" y="17629"/>
                  <a:pt x="15492" y="17562"/>
                </a:cubicBezTo>
                <a:cubicBezTo>
                  <a:pt x="15445" y="17496"/>
                  <a:pt x="15452" y="17439"/>
                  <a:pt x="15521" y="17314"/>
                </a:cubicBezTo>
                <a:cubicBezTo>
                  <a:pt x="15607" y="17162"/>
                  <a:pt x="15620" y="17157"/>
                  <a:pt x="15710" y="17253"/>
                </a:cubicBezTo>
                <a:cubicBezTo>
                  <a:pt x="15791" y="17339"/>
                  <a:pt x="15802" y="17423"/>
                  <a:pt x="15776" y="17804"/>
                </a:cubicBezTo>
                <a:cubicBezTo>
                  <a:pt x="15751" y="18175"/>
                  <a:pt x="15758" y="18239"/>
                  <a:pt x="15817" y="18174"/>
                </a:cubicBezTo>
                <a:cubicBezTo>
                  <a:pt x="15824" y="18166"/>
                  <a:pt x="15834" y="18159"/>
                  <a:pt x="15847" y="18152"/>
                </a:cubicBezTo>
                <a:cubicBezTo>
                  <a:pt x="15853" y="18148"/>
                  <a:pt x="15862" y="18145"/>
                  <a:pt x="15874" y="18141"/>
                </a:cubicBezTo>
                <a:cubicBezTo>
                  <a:pt x="15881" y="18139"/>
                  <a:pt x="15889" y="18137"/>
                  <a:pt x="15898" y="18135"/>
                </a:cubicBezTo>
                <a:cubicBezTo>
                  <a:pt x="15981" y="18110"/>
                  <a:pt x="16113" y="18095"/>
                  <a:pt x="16277" y="18095"/>
                </a:cubicBezTo>
                <a:cubicBezTo>
                  <a:pt x="16490" y="18095"/>
                  <a:pt x="16679" y="18068"/>
                  <a:pt x="16697" y="18035"/>
                </a:cubicBezTo>
                <a:cubicBezTo>
                  <a:pt x="16714" y="18002"/>
                  <a:pt x="16761" y="17990"/>
                  <a:pt x="16802" y="18008"/>
                </a:cubicBezTo>
                <a:cubicBezTo>
                  <a:pt x="16842" y="18026"/>
                  <a:pt x="16891" y="18010"/>
                  <a:pt x="16912" y="17971"/>
                </a:cubicBezTo>
                <a:cubicBezTo>
                  <a:pt x="16939" y="17920"/>
                  <a:pt x="16970" y="17921"/>
                  <a:pt x="17026" y="17975"/>
                </a:cubicBezTo>
                <a:cubicBezTo>
                  <a:pt x="17088" y="18035"/>
                  <a:pt x="17117" y="18030"/>
                  <a:pt x="17169" y="17953"/>
                </a:cubicBezTo>
                <a:cubicBezTo>
                  <a:pt x="17246" y="17839"/>
                  <a:pt x="17476" y="17912"/>
                  <a:pt x="17476" y="18050"/>
                </a:cubicBezTo>
                <a:cubicBezTo>
                  <a:pt x="17476" y="18195"/>
                  <a:pt x="18032" y="18135"/>
                  <a:pt x="18168" y="17975"/>
                </a:cubicBezTo>
                <a:cubicBezTo>
                  <a:pt x="18315" y="17804"/>
                  <a:pt x="18378" y="17810"/>
                  <a:pt x="18558" y="18010"/>
                </a:cubicBezTo>
                <a:cubicBezTo>
                  <a:pt x="18675" y="18142"/>
                  <a:pt x="18721" y="18161"/>
                  <a:pt x="18781" y="18103"/>
                </a:cubicBezTo>
                <a:cubicBezTo>
                  <a:pt x="18839" y="18047"/>
                  <a:pt x="18871" y="18052"/>
                  <a:pt x="18923" y="18125"/>
                </a:cubicBezTo>
                <a:cubicBezTo>
                  <a:pt x="18971" y="18192"/>
                  <a:pt x="19016" y="18201"/>
                  <a:pt x="19087" y="18156"/>
                </a:cubicBezTo>
                <a:cubicBezTo>
                  <a:pt x="19141" y="18123"/>
                  <a:pt x="19223" y="18112"/>
                  <a:pt x="19269" y="18133"/>
                </a:cubicBezTo>
                <a:cubicBezTo>
                  <a:pt x="19387" y="18186"/>
                  <a:pt x="19377" y="18015"/>
                  <a:pt x="19255" y="17885"/>
                </a:cubicBezTo>
                <a:cubicBezTo>
                  <a:pt x="19201" y="17828"/>
                  <a:pt x="19144" y="17797"/>
                  <a:pt x="19127" y="17816"/>
                </a:cubicBezTo>
                <a:cubicBezTo>
                  <a:pt x="19111" y="17835"/>
                  <a:pt x="19047" y="17775"/>
                  <a:pt x="18985" y="17683"/>
                </a:cubicBezTo>
                <a:cubicBezTo>
                  <a:pt x="18813" y="17427"/>
                  <a:pt x="18893" y="16796"/>
                  <a:pt x="19081" y="16932"/>
                </a:cubicBezTo>
                <a:cubicBezTo>
                  <a:pt x="19113" y="16955"/>
                  <a:pt x="19139" y="17057"/>
                  <a:pt x="19139" y="17159"/>
                </a:cubicBezTo>
                <a:cubicBezTo>
                  <a:pt x="19139" y="17260"/>
                  <a:pt x="19163" y="17347"/>
                  <a:pt x="19193" y="17352"/>
                </a:cubicBezTo>
                <a:cubicBezTo>
                  <a:pt x="19349" y="17379"/>
                  <a:pt x="19373" y="17359"/>
                  <a:pt x="19392" y="17186"/>
                </a:cubicBezTo>
                <a:cubicBezTo>
                  <a:pt x="19421" y="16935"/>
                  <a:pt x="19479" y="16878"/>
                  <a:pt x="19619" y="16965"/>
                </a:cubicBezTo>
                <a:cubicBezTo>
                  <a:pt x="19683" y="17005"/>
                  <a:pt x="19804" y="17021"/>
                  <a:pt x="19888" y="16999"/>
                </a:cubicBezTo>
                <a:cubicBezTo>
                  <a:pt x="20066" y="16953"/>
                  <a:pt x="20131" y="17036"/>
                  <a:pt x="20131" y="17312"/>
                </a:cubicBezTo>
                <a:cubicBezTo>
                  <a:pt x="20131" y="17471"/>
                  <a:pt x="20154" y="17503"/>
                  <a:pt x="20281" y="17519"/>
                </a:cubicBezTo>
                <a:cubicBezTo>
                  <a:pt x="20385" y="17533"/>
                  <a:pt x="20459" y="17496"/>
                  <a:pt x="20529" y="17396"/>
                </a:cubicBezTo>
                <a:cubicBezTo>
                  <a:pt x="20614" y="17273"/>
                  <a:pt x="20641" y="17265"/>
                  <a:pt x="20715" y="17336"/>
                </a:cubicBezTo>
                <a:cubicBezTo>
                  <a:pt x="20832" y="17450"/>
                  <a:pt x="21000" y="17377"/>
                  <a:pt x="20911" y="17251"/>
                </a:cubicBezTo>
                <a:cubicBezTo>
                  <a:pt x="20832" y="17141"/>
                  <a:pt x="20881" y="17030"/>
                  <a:pt x="21009" y="17030"/>
                </a:cubicBezTo>
                <a:cubicBezTo>
                  <a:pt x="21060" y="17030"/>
                  <a:pt x="21126" y="17002"/>
                  <a:pt x="21155" y="16968"/>
                </a:cubicBezTo>
                <a:cubicBezTo>
                  <a:pt x="21189" y="16929"/>
                  <a:pt x="21260" y="16940"/>
                  <a:pt x="21358" y="16999"/>
                </a:cubicBezTo>
                <a:lnTo>
                  <a:pt x="21508" y="17090"/>
                </a:lnTo>
                <a:lnTo>
                  <a:pt x="21473" y="16847"/>
                </a:lnTo>
                <a:cubicBezTo>
                  <a:pt x="21451" y="16693"/>
                  <a:pt x="21460" y="16588"/>
                  <a:pt x="21498" y="16561"/>
                </a:cubicBezTo>
                <a:cubicBezTo>
                  <a:pt x="21530" y="16538"/>
                  <a:pt x="21566" y="16548"/>
                  <a:pt x="21600" y="16572"/>
                </a:cubicBezTo>
                <a:lnTo>
                  <a:pt x="21600" y="0"/>
                </a:lnTo>
                <a:lnTo>
                  <a:pt x="0" y="0"/>
                </a:lnTo>
                <a:close/>
                <a:moveTo>
                  <a:pt x="12514" y="16810"/>
                </a:moveTo>
                <a:lnTo>
                  <a:pt x="13249" y="16810"/>
                </a:lnTo>
                <a:cubicBezTo>
                  <a:pt x="13746" y="16810"/>
                  <a:pt x="14005" y="16834"/>
                  <a:pt x="14048" y="16885"/>
                </a:cubicBezTo>
                <a:cubicBezTo>
                  <a:pt x="14096" y="16941"/>
                  <a:pt x="14100" y="17262"/>
                  <a:pt x="14064" y="18201"/>
                </a:cubicBezTo>
                <a:lnTo>
                  <a:pt x="14016" y="19442"/>
                </a:lnTo>
                <a:lnTo>
                  <a:pt x="13255" y="19460"/>
                </a:lnTo>
                <a:cubicBezTo>
                  <a:pt x="12837" y="19469"/>
                  <a:pt x="12484" y="19455"/>
                  <a:pt x="12469" y="19428"/>
                </a:cubicBezTo>
                <a:cubicBezTo>
                  <a:pt x="12455" y="19401"/>
                  <a:pt x="12460" y="18802"/>
                  <a:pt x="12479" y="18095"/>
                </a:cubicBezTo>
                <a:lnTo>
                  <a:pt x="12514" y="16810"/>
                </a:lnTo>
                <a:close/>
                <a:moveTo>
                  <a:pt x="19872" y="17883"/>
                </a:moveTo>
                <a:cubicBezTo>
                  <a:pt x="19858" y="17886"/>
                  <a:pt x="19833" y="17909"/>
                  <a:pt x="19793" y="17954"/>
                </a:cubicBezTo>
                <a:cubicBezTo>
                  <a:pt x="19730" y="18026"/>
                  <a:pt x="19716" y="18079"/>
                  <a:pt x="19753" y="18109"/>
                </a:cubicBezTo>
                <a:cubicBezTo>
                  <a:pt x="19818" y="18162"/>
                  <a:pt x="19900" y="18144"/>
                  <a:pt x="19894" y="18078"/>
                </a:cubicBezTo>
                <a:cubicBezTo>
                  <a:pt x="19892" y="18053"/>
                  <a:pt x="19890" y="17990"/>
                  <a:pt x="19890" y="17939"/>
                </a:cubicBezTo>
                <a:cubicBezTo>
                  <a:pt x="19890" y="17900"/>
                  <a:pt x="19886" y="17881"/>
                  <a:pt x="19872" y="17883"/>
                </a:cubicBezTo>
                <a:close/>
                <a:moveTo>
                  <a:pt x="16903" y="18356"/>
                </a:moveTo>
                <a:cubicBezTo>
                  <a:pt x="16881" y="18355"/>
                  <a:pt x="16879" y="18412"/>
                  <a:pt x="16868" y="18640"/>
                </a:cubicBezTo>
                <a:cubicBezTo>
                  <a:pt x="16863" y="18750"/>
                  <a:pt x="16879" y="18818"/>
                  <a:pt x="16903" y="18789"/>
                </a:cubicBezTo>
                <a:cubicBezTo>
                  <a:pt x="16966" y="18715"/>
                  <a:pt x="16987" y="18412"/>
                  <a:pt x="16932" y="18372"/>
                </a:cubicBezTo>
                <a:cubicBezTo>
                  <a:pt x="16920" y="18363"/>
                  <a:pt x="16910" y="18356"/>
                  <a:pt x="16903" y="18356"/>
                </a:cubicBezTo>
                <a:close/>
                <a:moveTo>
                  <a:pt x="10505" y="18471"/>
                </a:moveTo>
                <a:cubicBezTo>
                  <a:pt x="10474" y="18471"/>
                  <a:pt x="10449" y="18499"/>
                  <a:pt x="10449" y="18534"/>
                </a:cubicBezTo>
                <a:cubicBezTo>
                  <a:pt x="10449" y="18568"/>
                  <a:pt x="10460" y="18596"/>
                  <a:pt x="10473" y="18596"/>
                </a:cubicBezTo>
                <a:cubicBezTo>
                  <a:pt x="10486" y="18596"/>
                  <a:pt x="10511" y="18568"/>
                  <a:pt x="10529" y="18534"/>
                </a:cubicBezTo>
                <a:cubicBezTo>
                  <a:pt x="10547" y="18499"/>
                  <a:pt x="10536" y="18471"/>
                  <a:pt x="10505" y="18471"/>
                </a:cubicBezTo>
                <a:close/>
                <a:moveTo>
                  <a:pt x="17347" y="18503"/>
                </a:moveTo>
                <a:lnTo>
                  <a:pt x="18068" y="18503"/>
                </a:lnTo>
                <a:cubicBezTo>
                  <a:pt x="18723" y="18503"/>
                  <a:pt x="18791" y="18512"/>
                  <a:pt x="18808" y="18616"/>
                </a:cubicBezTo>
                <a:cubicBezTo>
                  <a:pt x="18818" y="18679"/>
                  <a:pt x="18787" y="18782"/>
                  <a:pt x="18739" y="18844"/>
                </a:cubicBezTo>
                <a:cubicBezTo>
                  <a:pt x="18667" y="18937"/>
                  <a:pt x="18665" y="18963"/>
                  <a:pt x="18726" y="18990"/>
                </a:cubicBezTo>
                <a:cubicBezTo>
                  <a:pt x="18776" y="19013"/>
                  <a:pt x="18798" y="19128"/>
                  <a:pt x="18795" y="19358"/>
                </a:cubicBezTo>
                <a:cubicBezTo>
                  <a:pt x="18794" y="19440"/>
                  <a:pt x="18792" y="19502"/>
                  <a:pt x="18789" y="19549"/>
                </a:cubicBezTo>
                <a:cubicBezTo>
                  <a:pt x="18801" y="19571"/>
                  <a:pt x="18801" y="19590"/>
                  <a:pt x="18783" y="19608"/>
                </a:cubicBezTo>
                <a:cubicBezTo>
                  <a:pt x="18766" y="19691"/>
                  <a:pt x="18726" y="19701"/>
                  <a:pt x="18623" y="19712"/>
                </a:cubicBezTo>
                <a:cubicBezTo>
                  <a:pt x="18635" y="19720"/>
                  <a:pt x="18658" y="19727"/>
                  <a:pt x="18697" y="19739"/>
                </a:cubicBezTo>
                <a:cubicBezTo>
                  <a:pt x="18802" y="19771"/>
                  <a:pt x="18809" y="19809"/>
                  <a:pt x="18794" y="20306"/>
                </a:cubicBezTo>
                <a:cubicBezTo>
                  <a:pt x="18775" y="20933"/>
                  <a:pt x="18749" y="21003"/>
                  <a:pt x="18557" y="20946"/>
                </a:cubicBezTo>
                <a:cubicBezTo>
                  <a:pt x="18322" y="20877"/>
                  <a:pt x="18016" y="20858"/>
                  <a:pt x="17988" y="20910"/>
                </a:cubicBezTo>
                <a:cubicBezTo>
                  <a:pt x="17957" y="20969"/>
                  <a:pt x="17342" y="20989"/>
                  <a:pt x="17294" y="20933"/>
                </a:cubicBezTo>
                <a:cubicBezTo>
                  <a:pt x="17251" y="20883"/>
                  <a:pt x="17252" y="20453"/>
                  <a:pt x="17296" y="20320"/>
                </a:cubicBezTo>
                <a:cubicBezTo>
                  <a:pt x="17297" y="20317"/>
                  <a:pt x="17300" y="20313"/>
                  <a:pt x="17301" y="20309"/>
                </a:cubicBezTo>
                <a:cubicBezTo>
                  <a:pt x="17287" y="20206"/>
                  <a:pt x="17281" y="20024"/>
                  <a:pt x="17276" y="19708"/>
                </a:cubicBezTo>
                <a:cubicBezTo>
                  <a:pt x="17269" y="19303"/>
                  <a:pt x="17282" y="18866"/>
                  <a:pt x="17305" y="18737"/>
                </a:cubicBezTo>
                <a:lnTo>
                  <a:pt x="17347" y="18503"/>
                </a:lnTo>
                <a:close/>
                <a:moveTo>
                  <a:pt x="11518" y="18936"/>
                </a:moveTo>
                <a:cubicBezTo>
                  <a:pt x="11465" y="18936"/>
                  <a:pt x="11434" y="18976"/>
                  <a:pt x="11443" y="19032"/>
                </a:cubicBezTo>
                <a:cubicBezTo>
                  <a:pt x="11452" y="19085"/>
                  <a:pt x="11462" y="19153"/>
                  <a:pt x="11464" y="19182"/>
                </a:cubicBezTo>
                <a:cubicBezTo>
                  <a:pt x="11472" y="19288"/>
                  <a:pt x="11594" y="19181"/>
                  <a:pt x="11601" y="19061"/>
                </a:cubicBezTo>
                <a:cubicBezTo>
                  <a:pt x="11606" y="18983"/>
                  <a:pt x="11576" y="18936"/>
                  <a:pt x="11518" y="18936"/>
                </a:cubicBezTo>
                <a:close/>
                <a:moveTo>
                  <a:pt x="17825" y="19066"/>
                </a:moveTo>
                <a:cubicBezTo>
                  <a:pt x="17756" y="19066"/>
                  <a:pt x="17709" y="19078"/>
                  <a:pt x="17721" y="19092"/>
                </a:cubicBezTo>
                <a:cubicBezTo>
                  <a:pt x="17733" y="19106"/>
                  <a:pt x="17716" y="19156"/>
                  <a:pt x="17684" y="19202"/>
                </a:cubicBezTo>
                <a:cubicBezTo>
                  <a:pt x="17590" y="19334"/>
                  <a:pt x="17763" y="19309"/>
                  <a:pt x="17866" y="19177"/>
                </a:cubicBezTo>
                <a:cubicBezTo>
                  <a:pt x="17945" y="19075"/>
                  <a:pt x="17942" y="19066"/>
                  <a:pt x="17825" y="19066"/>
                </a:cubicBezTo>
                <a:close/>
                <a:moveTo>
                  <a:pt x="20177" y="19137"/>
                </a:moveTo>
                <a:cubicBezTo>
                  <a:pt x="20247" y="19134"/>
                  <a:pt x="20284" y="19199"/>
                  <a:pt x="20239" y="19286"/>
                </a:cubicBezTo>
                <a:cubicBezTo>
                  <a:pt x="20196" y="19365"/>
                  <a:pt x="20067" y="19367"/>
                  <a:pt x="20026" y="19289"/>
                </a:cubicBezTo>
                <a:cubicBezTo>
                  <a:pt x="20009" y="19256"/>
                  <a:pt x="20042" y="19200"/>
                  <a:pt x="20100" y="19163"/>
                </a:cubicBezTo>
                <a:cubicBezTo>
                  <a:pt x="20128" y="19146"/>
                  <a:pt x="20154" y="19138"/>
                  <a:pt x="20177" y="19137"/>
                </a:cubicBezTo>
                <a:close/>
                <a:moveTo>
                  <a:pt x="19380" y="19258"/>
                </a:moveTo>
                <a:cubicBezTo>
                  <a:pt x="19853" y="19255"/>
                  <a:pt x="19915" y="19267"/>
                  <a:pt x="19902" y="19360"/>
                </a:cubicBezTo>
                <a:cubicBezTo>
                  <a:pt x="19893" y="19417"/>
                  <a:pt x="19912" y="19482"/>
                  <a:pt x="19943" y="19504"/>
                </a:cubicBezTo>
                <a:cubicBezTo>
                  <a:pt x="19981" y="19531"/>
                  <a:pt x="19980" y="19582"/>
                  <a:pt x="19942" y="19665"/>
                </a:cubicBezTo>
                <a:cubicBezTo>
                  <a:pt x="19872" y="19817"/>
                  <a:pt x="19574" y="19830"/>
                  <a:pt x="19451" y="19687"/>
                </a:cubicBezTo>
                <a:cubicBezTo>
                  <a:pt x="19377" y="19600"/>
                  <a:pt x="19339" y="19597"/>
                  <a:pt x="19179" y="19665"/>
                </a:cubicBezTo>
                <a:cubicBezTo>
                  <a:pt x="18925" y="19772"/>
                  <a:pt x="18832" y="19718"/>
                  <a:pt x="18839" y="19467"/>
                </a:cubicBezTo>
                <a:lnTo>
                  <a:pt x="18844" y="19261"/>
                </a:lnTo>
                <a:lnTo>
                  <a:pt x="19380" y="19258"/>
                </a:lnTo>
                <a:close/>
                <a:moveTo>
                  <a:pt x="10269" y="19664"/>
                </a:moveTo>
                <a:cubicBezTo>
                  <a:pt x="10191" y="19667"/>
                  <a:pt x="10013" y="19821"/>
                  <a:pt x="10045" y="19858"/>
                </a:cubicBezTo>
                <a:cubicBezTo>
                  <a:pt x="10107" y="19931"/>
                  <a:pt x="10284" y="19873"/>
                  <a:pt x="10307" y="19774"/>
                </a:cubicBezTo>
                <a:cubicBezTo>
                  <a:pt x="10320" y="19712"/>
                  <a:pt x="10303" y="19663"/>
                  <a:pt x="10269" y="19664"/>
                </a:cubicBezTo>
                <a:close/>
                <a:moveTo>
                  <a:pt x="20054" y="19692"/>
                </a:moveTo>
                <a:cubicBezTo>
                  <a:pt x="20068" y="19690"/>
                  <a:pt x="20084" y="19690"/>
                  <a:pt x="20101" y="19692"/>
                </a:cubicBezTo>
                <a:cubicBezTo>
                  <a:pt x="20254" y="19705"/>
                  <a:pt x="20292" y="19769"/>
                  <a:pt x="20213" y="19880"/>
                </a:cubicBezTo>
                <a:cubicBezTo>
                  <a:pt x="20128" y="19999"/>
                  <a:pt x="20081" y="20000"/>
                  <a:pt x="19999" y="19884"/>
                </a:cubicBezTo>
                <a:cubicBezTo>
                  <a:pt x="19926" y="19782"/>
                  <a:pt x="19953" y="19702"/>
                  <a:pt x="20054" y="19692"/>
                </a:cubicBezTo>
                <a:close/>
                <a:moveTo>
                  <a:pt x="10200" y="20682"/>
                </a:moveTo>
                <a:cubicBezTo>
                  <a:pt x="10139" y="20687"/>
                  <a:pt x="10117" y="20871"/>
                  <a:pt x="10173" y="21014"/>
                </a:cubicBezTo>
                <a:cubicBezTo>
                  <a:pt x="10205" y="21098"/>
                  <a:pt x="10242" y="21166"/>
                  <a:pt x="10254" y="21166"/>
                </a:cubicBezTo>
                <a:cubicBezTo>
                  <a:pt x="10299" y="21166"/>
                  <a:pt x="10276" y="20726"/>
                  <a:pt x="10229" y="20692"/>
                </a:cubicBezTo>
                <a:cubicBezTo>
                  <a:pt x="10218" y="20684"/>
                  <a:pt x="10208" y="20682"/>
                  <a:pt x="10200" y="2068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233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4" name="Chapter 处理器管理"/>
          <p:cNvSpPr/>
          <p:nvPr/>
        </p:nvSpPr>
        <p:spPr>
          <a:xfrm>
            <a:off x="10389691" y="12765819"/>
            <a:ext cx="3604618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处理器管理</a:t>
            </a:r>
          </a:p>
        </p:txBody>
      </p:sp>
      <p:sp>
        <p:nvSpPr>
          <p:cNvPr id="1235" name="Chapter 5 文件管理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文件管理</a:t>
            </a:r>
          </a:p>
        </p:txBody>
      </p:sp>
      <p:pic>
        <p:nvPicPr>
          <p:cNvPr id="1237" name="屏幕快照 2019-03-06 下午4.54.13.png" descr="屏幕快照 2019-03-06 下午4.54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20559" y="575245"/>
            <a:ext cx="32893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239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240" name="实现文件"/>
          <p:cNvSpPr/>
          <p:nvPr/>
        </p:nvSpPr>
        <p:spPr>
          <a:xfrm>
            <a:off x="514190" y="729938"/>
            <a:ext cx="4889438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8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实现文件</a:t>
            </a:r>
          </a:p>
        </p:txBody>
      </p:sp>
      <p:sp>
        <p:nvSpPr>
          <p:cNvPr id="1241" name="文件存储的4种常用方式"/>
          <p:cNvSpPr/>
          <p:nvPr/>
        </p:nvSpPr>
        <p:spPr>
          <a:xfrm>
            <a:off x="5930545" y="914088"/>
            <a:ext cx="614705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r>
              <a:t>文件存储的4种常用方式</a:t>
            </a:r>
          </a:p>
        </p:txBody>
      </p:sp>
      <p:sp>
        <p:nvSpPr>
          <p:cNvPr id="1242" name="i-结点"/>
          <p:cNvSpPr/>
          <p:nvPr/>
        </p:nvSpPr>
        <p:spPr>
          <a:xfrm>
            <a:off x="1544565" y="2822951"/>
            <a:ext cx="1784885" cy="10033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i-结点</a:t>
            </a:r>
          </a:p>
        </p:txBody>
      </p:sp>
      <p:sp>
        <p:nvSpPr>
          <p:cNvPr id="1243" name="为每个文件赋予一个被称为i结点的数据结构，其中列出了文件属性和文件块的磁盘地址"/>
          <p:cNvSpPr/>
          <p:nvPr/>
        </p:nvSpPr>
        <p:spPr>
          <a:xfrm>
            <a:off x="3922760" y="2384801"/>
            <a:ext cx="16726092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为每个文件赋予一个被称为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i结点</a:t>
            </a:r>
            <a:r>
              <a:t>的数据结构，其中列出了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文件属性</a:t>
            </a:r>
            <a:r>
              <a:t>和文件块的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磁盘地址</a:t>
            </a:r>
          </a:p>
        </p:txBody>
      </p:sp>
      <p:sp>
        <p:nvSpPr>
          <p:cNvPr id="1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8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249" name="i-结点方法为每个文件赋予一个被称为i结点的数据结构，其中列出了文件______和文件块的磁盘地址。"/>
          <p:cNvSpPr/>
          <p:nvPr/>
        </p:nvSpPr>
        <p:spPr>
          <a:xfrm>
            <a:off x="1950362" y="5969000"/>
            <a:ext cx="2048327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i-结点方法为每个文件赋予一个被称为i结点的数据结构，其中列出了文件______和文件块的磁盘地址。</a:t>
            </a:r>
          </a:p>
        </p:txBody>
      </p:sp>
      <p:sp>
        <p:nvSpPr>
          <p:cNvPr id="1250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251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252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8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矩形"/>
          <p:cNvSpPr/>
          <p:nvPr/>
        </p:nvSpPr>
        <p:spPr>
          <a:xfrm>
            <a:off x="355574" y="409277"/>
            <a:ext cx="23672851" cy="12686957"/>
          </a:xfrm>
          <a:prstGeom prst="rect">
            <a:avLst/>
          </a:prstGeom>
          <a:ln w="19050">
            <a:solidFill>
              <a:srgbClr val="DCDEE0">
                <a:alpha val="606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5" name="牛刀小试"/>
          <p:cNvSpPr/>
          <p:nvPr/>
        </p:nvSpPr>
        <p:spPr>
          <a:xfrm>
            <a:off x="954302" y="1161273"/>
            <a:ext cx="2667001" cy="1003301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牛刀小试</a:t>
            </a:r>
          </a:p>
        </p:txBody>
      </p:sp>
      <p:sp>
        <p:nvSpPr>
          <p:cNvPr id="1256" name="i-结点方法为每个文件赋予一个被称为i结点的数据结构，其中列出了文件______和文件块的磁盘地址。"/>
          <p:cNvSpPr/>
          <p:nvPr/>
        </p:nvSpPr>
        <p:spPr>
          <a:xfrm>
            <a:off x="1950362" y="5969000"/>
            <a:ext cx="20483275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t>i-结点方法为每个文件赋予一个被称为i结点的数据结构，其中列出了文件______和文件块的磁盘地址。</a:t>
            </a:r>
          </a:p>
        </p:txBody>
      </p:sp>
      <p:sp>
        <p:nvSpPr>
          <p:cNvPr id="1257" name="Chapter 4 内存管理"/>
          <p:cNvSpPr/>
          <p:nvPr/>
        </p:nvSpPr>
        <p:spPr>
          <a:xfrm>
            <a:off x="10428287" y="12765819"/>
            <a:ext cx="3527426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4 内存管理</a:t>
            </a:r>
          </a:p>
        </p:txBody>
      </p:sp>
      <p:sp>
        <p:nvSpPr>
          <p:cNvPr id="1258" name="Chapter 5 文件系统"/>
          <p:cNvSpPr/>
          <p:nvPr/>
        </p:nvSpPr>
        <p:spPr>
          <a:xfrm>
            <a:off x="10432355" y="12765819"/>
            <a:ext cx="3519290" cy="67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Chapter 5 文件系统</a:t>
            </a:r>
          </a:p>
        </p:txBody>
      </p:sp>
      <p:sp>
        <p:nvSpPr>
          <p:cNvPr id="1259" name="第三节 文件系统的实现"/>
          <p:cNvSpPr/>
          <p:nvPr/>
        </p:nvSpPr>
        <p:spPr>
          <a:xfrm>
            <a:off x="10061178" y="105864"/>
            <a:ext cx="426164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797979"/>
                </a:solidFill>
                <a:latin typeface="SF Pro Display Regular"/>
                <a:ea typeface="SF Pro Display Regular"/>
                <a:cs typeface="SF Pro Display Regular"/>
                <a:sym typeface="SF Pro Display Regular"/>
              </a:defRPr>
            </a:lvl1pPr>
          </a:lstStyle>
          <a:p>
            <a:r>
              <a:t>第三节 文件系统的实现</a:t>
            </a:r>
          </a:p>
        </p:txBody>
      </p:sp>
      <p:sp>
        <p:nvSpPr>
          <p:cNvPr id="1260" name="属性"/>
          <p:cNvSpPr/>
          <p:nvPr/>
        </p:nvSpPr>
        <p:spPr>
          <a:xfrm>
            <a:off x="2492089" y="6732977"/>
            <a:ext cx="1333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chemeClr val="accent5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属性</a:t>
            </a:r>
          </a:p>
        </p:txBody>
      </p:sp>
      <p:sp>
        <p:nvSpPr>
          <p:cNvPr id="9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Linux的EXT2文件系统的一个i结点包括15个地址项，每个地址项存32位地址（4个字节），用其中12个地址项存直接地址；一个地址项存一次间接地址；一个地址项存二次间接地址，一个地址项存三次间接地址。当簇大小为2KB时，Ext2能管理的文件的最大长度是多少？"/>
          <p:cNvSpPr/>
          <p:nvPr/>
        </p:nvSpPr>
        <p:spPr>
          <a:xfrm>
            <a:off x="1120249" y="611312"/>
            <a:ext cx="2214350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Linux的EXT2文件系统的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一个i结点包括15个地址项</a:t>
            </a:r>
            <a:r>
              <a:t>，每个地址项存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32位</a:t>
            </a:r>
            <a:r>
              <a:t>地址（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4个字节</a:t>
            </a:r>
            <a:r>
              <a:t>），用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其中12个地址项存直接地址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一个地址项存一次间接地址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一个地址项存二次间接地址</a:t>
            </a:r>
            <a:r>
              <a:t>，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一个地址项存三次间接地址</a:t>
            </a:r>
            <a:r>
              <a:t>。当簇大小为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2KB</a:t>
            </a:r>
            <a:r>
              <a:t>时，Ext2能管理的文件的最大长度是多少？</a:t>
            </a:r>
          </a:p>
        </p:txBody>
      </p:sp>
      <p:sp>
        <p:nvSpPr>
          <p:cNvPr id="3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Linux的EXT2文件系统的一个i结点包括15个地址项，每个地址项存32位地址（4个字节），用其中12个地址项存直接地址；一个地址项存一次间接地址；一个地址项存二次间接地址，一个地址项存三次间接地址。当簇大小为2KB时，Ext2能管理的文件的最大长度是多少？"/>
          <p:cNvSpPr/>
          <p:nvPr/>
        </p:nvSpPr>
        <p:spPr>
          <a:xfrm>
            <a:off x="1120249" y="611312"/>
            <a:ext cx="2214350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Linux的EXT2文件系统的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一个i结点包括15个地址项</a:t>
            </a:r>
            <a:r>
              <a:t>，每个地址项存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32位</a:t>
            </a:r>
            <a:r>
              <a:t>地址（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4个字节</a:t>
            </a:r>
            <a:r>
              <a:t>），用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其中12个地址项存直接地址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一个地址项存一次间接地址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一个地址项存二次间接地址</a:t>
            </a:r>
            <a:r>
              <a:t>，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一个地址项存三次间接地址</a:t>
            </a:r>
            <a:r>
              <a:t>。当簇大小为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2KB</a:t>
            </a:r>
            <a:r>
              <a:t>时，Ext2能管理的文件的最大长度是多少？</a:t>
            </a:r>
          </a:p>
        </p:txBody>
      </p:sp>
      <p:sp>
        <p:nvSpPr>
          <p:cNvPr id="1265" name="答案：…"/>
          <p:cNvSpPr/>
          <p:nvPr/>
        </p:nvSpPr>
        <p:spPr>
          <a:xfrm>
            <a:off x="1227140" y="5270622"/>
            <a:ext cx="21033002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答案：</a:t>
            </a:r>
          </a:p>
          <a:p>
            <a:pPr algn="l"/>
            <a:r>
              <a:rPr dirty="0"/>
              <a:t>每个簇能存放的簇号数量：</a:t>
            </a:r>
            <a:r>
              <a:rPr dirty="0" smtClean="0"/>
              <a:t>2KB=2</a:t>
            </a:r>
            <a:r>
              <a:rPr lang="mr-IN" dirty="0" smtClean="0"/>
              <a:t>*</a:t>
            </a:r>
            <a:r>
              <a:rPr dirty="0" smtClean="0"/>
              <a:t>1024B=2048B，2048B/4B=512</a:t>
            </a:r>
            <a:r>
              <a:rPr dirty="0"/>
              <a:t>（个）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endParaRPr dirty="0"/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12个直接地址能访问的磁盘空间大小：122KB=24KB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一个一次间接地址能访问的磁盘空间大小：5122KB=1MB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一个二次间接地址能访问的磁盘空间大小：5125122KB=512MB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一个三次间接地址能访问的磁盘空间大小：5125125122KB=256GB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endParaRPr dirty="0"/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EXT2能管理的文件的最大长度是24KB+1MB+512MB+256GB。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Linux的EXT2文件系统的一个i结点包括15个地址项，每个地址项存32位地址（4个字节），用其中12个地址项存直接地址；一个地址项存一次间接地址；一个地址项存二次间接地址，一个地址项存三次间接地址。当簇大小为2KB时，Ext2能管理的文件的最大长度是多少？"/>
          <p:cNvSpPr/>
          <p:nvPr/>
        </p:nvSpPr>
        <p:spPr>
          <a:xfrm>
            <a:off x="1120249" y="611312"/>
            <a:ext cx="2214350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Linux的EXT2文件系统的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一个i结点包括15个地址项</a:t>
            </a:r>
            <a:r>
              <a:t>，每个地址项存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32位</a:t>
            </a:r>
            <a:r>
              <a:t>地址（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4个字节</a:t>
            </a:r>
            <a:r>
              <a:t>），用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其中12个地址项存直接地址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一个地址项存一次间接地址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一个地址项存二次间接地址</a:t>
            </a:r>
            <a:r>
              <a:t>，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一个地址项存三次间接地址</a:t>
            </a:r>
            <a:r>
              <a:t>。当簇大小为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2KB</a:t>
            </a:r>
            <a:r>
              <a:t>时，Ext2能管理的文件的最大长度是多少？</a:t>
            </a:r>
          </a:p>
        </p:txBody>
      </p:sp>
      <p:sp>
        <p:nvSpPr>
          <p:cNvPr id="1268" name="答案：…"/>
          <p:cNvSpPr/>
          <p:nvPr/>
        </p:nvSpPr>
        <p:spPr>
          <a:xfrm>
            <a:off x="1227140" y="5270622"/>
            <a:ext cx="21033002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答案：</a:t>
            </a:r>
          </a:p>
          <a:p>
            <a:pPr algn="l"/>
            <a:r>
              <a:rPr dirty="0"/>
              <a:t>每个簇能存放的簇号数量：</a:t>
            </a:r>
            <a:r>
              <a:rPr dirty="0" smtClean="0"/>
              <a:t>2KB=2</a:t>
            </a:r>
            <a:r>
              <a:rPr lang="mr-IN" dirty="0" smtClean="0"/>
              <a:t>*</a:t>
            </a:r>
            <a:r>
              <a:rPr dirty="0" smtClean="0"/>
              <a:t>1024B=2048B，2048B/4B=512</a:t>
            </a:r>
            <a:r>
              <a:rPr dirty="0"/>
              <a:t>（个）</a:t>
            </a:r>
          </a:p>
          <a:p>
            <a:pPr algn="l"/>
            <a:endParaRPr dirty="0"/>
          </a:p>
          <a:p>
            <a:pPr algn="l"/>
            <a:r>
              <a:rPr dirty="0"/>
              <a:t>12个直接地址能访问的磁盘空间大小：</a:t>
            </a:r>
            <a:r>
              <a:rPr dirty="0" smtClean="0"/>
              <a:t>12</a:t>
            </a:r>
            <a:r>
              <a:rPr lang="mr-IN" dirty="0" smtClean="0"/>
              <a:t>*</a:t>
            </a:r>
            <a:r>
              <a:rPr dirty="0" smtClean="0"/>
              <a:t>2KB=24KB</a:t>
            </a:r>
            <a:endParaRPr dirty="0"/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一个一次间接地址能访问的磁盘空间大小：5122KB=1MB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一个二次间接地址能访问的磁盘空间大小：5125122KB=512MB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一个三次间接地址能访问的磁盘空间大小：5125125122KB=256GB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endParaRPr dirty="0"/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EXT2能管理的文件的最大长度是24KB+1MB+512MB+256GB。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Linux的EXT2文件系统的一个i结点包括15个地址项，每个地址项存32位地址（4个字节），用其中12个地址项存直接地址；一个地址项存一次间接地址；一个地址项存二次间接地址，一个地址项存三次间接地址。当簇大小为2KB时，Ext2能管理的文件的最大长度是多少？"/>
          <p:cNvSpPr/>
          <p:nvPr/>
        </p:nvSpPr>
        <p:spPr>
          <a:xfrm>
            <a:off x="1120249" y="611312"/>
            <a:ext cx="2214350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Linux的EXT2文件系统的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一个i结点包括15个地址项</a:t>
            </a:r>
            <a:r>
              <a:t>，每个地址项存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32位</a:t>
            </a:r>
            <a:r>
              <a:t>地址（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4个字节</a:t>
            </a:r>
            <a:r>
              <a:t>），用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其中12个地址项存直接地址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一个地址项存一次间接地址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一个地址项存二次间接地址</a:t>
            </a:r>
            <a:r>
              <a:t>，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一个地址项存三次间接地址</a:t>
            </a:r>
            <a:r>
              <a:t>。当簇大小为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2KB</a:t>
            </a:r>
            <a:r>
              <a:t>时，Ext2能管理的文件的最大长度是多少？</a:t>
            </a:r>
          </a:p>
        </p:txBody>
      </p:sp>
      <p:sp>
        <p:nvSpPr>
          <p:cNvPr id="1271" name="答案：…"/>
          <p:cNvSpPr/>
          <p:nvPr/>
        </p:nvSpPr>
        <p:spPr>
          <a:xfrm>
            <a:off x="1227140" y="5270622"/>
            <a:ext cx="21033002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答案：</a:t>
            </a:r>
          </a:p>
          <a:p>
            <a:pPr algn="l"/>
            <a:r>
              <a:rPr dirty="0"/>
              <a:t>每个簇能存放的簇号数量：</a:t>
            </a:r>
            <a:r>
              <a:rPr dirty="0" smtClean="0"/>
              <a:t>2KB=2</a:t>
            </a:r>
            <a:r>
              <a:rPr lang="mr-IN" dirty="0" smtClean="0"/>
              <a:t>*</a:t>
            </a:r>
            <a:r>
              <a:rPr dirty="0" smtClean="0"/>
              <a:t>1024B=2048B，2048B/4B=512</a:t>
            </a:r>
            <a:r>
              <a:rPr dirty="0"/>
              <a:t>（个）</a:t>
            </a:r>
          </a:p>
          <a:p>
            <a:pPr algn="l"/>
            <a:endParaRPr dirty="0"/>
          </a:p>
          <a:p>
            <a:pPr algn="l"/>
            <a:r>
              <a:rPr dirty="0"/>
              <a:t>12个直接地址能访问的磁盘空间大小：</a:t>
            </a:r>
            <a:r>
              <a:rPr dirty="0" smtClean="0"/>
              <a:t>12</a:t>
            </a:r>
            <a:r>
              <a:rPr lang="mr-IN" dirty="0" smtClean="0"/>
              <a:t>*</a:t>
            </a:r>
            <a:r>
              <a:rPr dirty="0" smtClean="0"/>
              <a:t>2KB=24KB</a:t>
            </a:r>
            <a:endParaRPr dirty="0"/>
          </a:p>
          <a:p>
            <a:pPr algn="l"/>
            <a:r>
              <a:rPr dirty="0"/>
              <a:t>一个一次间接地址能访问的磁盘空间大小</a:t>
            </a:r>
            <a:r>
              <a:rPr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2KB=1MB</a:t>
            </a:r>
            <a:endParaRPr dirty="0"/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一个二次间接地址能访问的磁盘空间大小：5125122KB=512MB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一个三次间接地址能访问的磁盘空间大小：5125125122KB=256GB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endParaRPr dirty="0"/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EXT2能管理的文件的最大长度是24KB+1MB+512MB+256GB。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Linux的EXT2文件系统的一个i结点包括15个地址项，每个地址项存32位地址（4个字节），用其中12个地址项存直接地址；一个地址项存一次间接地址；一个地址项存二次间接地址，一个地址项存三次间接地址。当簇大小为2KB时，Ext2能管理的文件的最大长度是多少？"/>
          <p:cNvSpPr/>
          <p:nvPr/>
        </p:nvSpPr>
        <p:spPr>
          <a:xfrm>
            <a:off x="1120249" y="611312"/>
            <a:ext cx="22143502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/>
            <a:r>
              <a:t>Linux的EXT2文件系统的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一个i结点包括15个地址项</a:t>
            </a:r>
            <a:r>
              <a:t>，每个地址项存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32位</a:t>
            </a:r>
            <a:r>
              <a:t>地址（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4个字节</a:t>
            </a:r>
            <a:r>
              <a:t>），用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其中12个地址项存直接地址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一个地址项存一次间接地址</a:t>
            </a:r>
            <a:r>
              <a:t>；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一个地址项存二次间接地址</a:t>
            </a:r>
            <a:r>
              <a:t>，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一个地址项存三次间接地址</a:t>
            </a:r>
            <a:r>
              <a:t>。当簇大小为</a:t>
            </a:r>
            <a:r>
              <a: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2KB</a:t>
            </a:r>
            <a:r>
              <a:t>时，Ext2能管理的文件的最大长度是多少？</a:t>
            </a:r>
          </a:p>
        </p:txBody>
      </p:sp>
      <p:sp>
        <p:nvSpPr>
          <p:cNvPr id="1274" name="答案：…"/>
          <p:cNvSpPr/>
          <p:nvPr/>
        </p:nvSpPr>
        <p:spPr>
          <a:xfrm>
            <a:off x="1227140" y="5270622"/>
            <a:ext cx="21033002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答案：</a:t>
            </a:r>
          </a:p>
          <a:p>
            <a:pPr algn="l"/>
            <a:r>
              <a:rPr dirty="0"/>
              <a:t>每个簇能存放的簇号数量：</a:t>
            </a:r>
            <a:r>
              <a:rPr dirty="0" smtClean="0"/>
              <a:t>2KB=2</a:t>
            </a:r>
            <a:r>
              <a:rPr lang="mr-IN" dirty="0" smtClean="0"/>
              <a:t>*</a:t>
            </a:r>
            <a:r>
              <a:rPr dirty="0" smtClean="0"/>
              <a:t>1024B=2048B，2048B/4B=512</a:t>
            </a:r>
            <a:r>
              <a:rPr dirty="0"/>
              <a:t>（个）</a:t>
            </a:r>
          </a:p>
          <a:p>
            <a:pPr algn="l"/>
            <a:endParaRPr dirty="0"/>
          </a:p>
          <a:p>
            <a:pPr algn="l"/>
            <a:r>
              <a:rPr dirty="0"/>
              <a:t>12个直接地址能访问的磁盘空间大小：</a:t>
            </a:r>
            <a:r>
              <a:rPr dirty="0" smtClean="0"/>
              <a:t>12</a:t>
            </a:r>
            <a:r>
              <a:rPr lang="mr-IN" dirty="0" smtClean="0"/>
              <a:t>*</a:t>
            </a:r>
            <a:r>
              <a:rPr dirty="0" smtClean="0"/>
              <a:t>2KB=24KB</a:t>
            </a:r>
            <a:endParaRPr dirty="0"/>
          </a:p>
          <a:p>
            <a:pPr algn="l"/>
            <a:r>
              <a:rPr dirty="0"/>
              <a:t>一个一次间接地址能访问的磁盘空间大小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2KB=1MB</a:t>
            </a:r>
            <a:endParaRPr dirty="0"/>
          </a:p>
          <a:p>
            <a:pPr algn="l"/>
            <a:r>
              <a:rPr dirty="0"/>
              <a:t>一个二次间接地址能访问的磁盘空间大小</a:t>
            </a:r>
            <a:r>
              <a:rPr dirty="0" smtClean="0"/>
              <a:t>：</a:t>
            </a:r>
            <a:r>
              <a:rPr lang="en-US" altLang="zh-CN" dirty="0"/>
              <a:t> 1</a:t>
            </a:r>
            <a:r>
              <a:rPr lang="zh-CN" altLang="en-US" dirty="0"/>
              <a:t>* 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512</a:t>
            </a:r>
            <a:r>
              <a:rPr lang="mr-IN" dirty="0" smtClean="0"/>
              <a:t>*</a:t>
            </a:r>
            <a:r>
              <a:rPr dirty="0" smtClean="0"/>
              <a:t>2KB=512MB</a:t>
            </a:r>
            <a:endParaRPr dirty="0"/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一个三次间接地址能访问的磁盘空间大小：5125125122KB=256GB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endParaRPr dirty="0"/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dirty="0"/>
              <a:t>EXT2能管理的文件的最大长度是24KB+1MB+512MB+256GB。</a:t>
            </a:r>
          </a:p>
        </p:txBody>
      </p:sp>
      <p:sp>
        <p:nvSpPr>
          <p:cNvPr id="4" name="5.3.1.4 i-结点"/>
          <p:cNvSpPr/>
          <p:nvPr/>
        </p:nvSpPr>
        <p:spPr>
          <a:xfrm>
            <a:off x="33917" y="99475"/>
            <a:ext cx="2616101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defRPr sz="36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sz="2800">
                <a:solidFill>
                  <a:schemeClr val="bg2"/>
                </a:solidFill>
                <a:latin typeface="SimSun" charset="-122"/>
                <a:ea typeface="SimSun" charset="-122"/>
                <a:cs typeface="SimSun" charset="-122"/>
              </a:rPr>
              <a:t>5.3.1.4 i-结点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5958</Words>
  <Application>Microsoft Macintosh PowerPoint</Application>
  <PresentationFormat>自定义</PresentationFormat>
  <Paragraphs>1610</Paragraphs>
  <Slides>131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45" baseType="lpstr">
      <vt:lpstr>Apple Color Emoji</vt:lpstr>
      <vt:lpstr>Hannotate SC Bold</vt:lpstr>
      <vt:lpstr>Hannotate SC Regular</vt:lpstr>
      <vt:lpstr>Helvetica</vt:lpstr>
      <vt:lpstr>Helvetica Light</vt:lpstr>
      <vt:lpstr>Helvetica Neue</vt:lpstr>
      <vt:lpstr>Lantinghei SC Demibold</vt:lpstr>
      <vt:lpstr>Lantinghei SC Extralight</vt:lpstr>
      <vt:lpstr>SF Pro Display Regular</vt:lpstr>
      <vt:lpstr>SimSun</vt:lpstr>
      <vt:lpstr>STHeiti Light</vt:lpstr>
      <vt:lpstr>华文细黑</vt:lpstr>
      <vt:lpstr>Arial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29</cp:revision>
  <dcterms:modified xsi:type="dcterms:W3CDTF">2020-03-16T07:04:14Z</dcterms:modified>
</cp:coreProperties>
</file>